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</p:sldMasterIdLst>
  <p:notesMasterIdLst>
    <p:notesMasterId r:id="rId38"/>
  </p:notesMasterIdLst>
  <p:sldIdLst>
    <p:sldId id="257" r:id="rId2"/>
    <p:sldId id="319" r:id="rId3"/>
    <p:sldId id="356" r:id="rId4"/>
    <p:sldId id="321" r:id="rId5"/>
    <p:sldId id="357" r:id="rId6"/>
    <p:sldId id="322" r:id="rId7"/>
    <p:sldId id="278" r:id="rId8"/>
    <p:sldId id="326" r:id="rId9"/>
    <p:sldId id="325" r:id="rId10"/>
    <p:sldId id="328" r:id="rId11"/>
    <p:sldId id="358" r:id="rId12"/>
    <p:sldId id="332" r:id="rId13"/>
    <p:sldId id="331" r:id="rId14"/>
    <p:sldId id="333" r:id="rId15"/>
    <p:sldId id="329" r:id="rId16"/>
    <p:sldId id="355" r:id="rId17"/>
    <p:sldId id="334" r:id="rId18"/>
    <p:sldId id="335" r:id="rId19"/>
    <p:sldId id="336" r:id="rId20"/>
    <p:sldId id="337" r:id="rId21"/>
    <p:sldId id="338" r:id="rId22"/>
    <p:sldId id="339" r:id="rId23"/>
    <p:sldId id="343" r:id="rId24"/>
    <p:sldId id="340" r:id="rId25"/>
    <p:sldId id="341" r:id="rId26"/>
    <p:sldId id="346" r:id="rId27"/>
    <p:sldId id="342" r:id="rId28"/>
    <p:sldId id="344" r:id="rId29"/>
    <p:sldId id="345" r:id="rId30"/>
    <p:sldId id="348" r:id="rId31"/>
    <p:sldId id="352" r:id="rId32"/>
    <p:sldId id="353" r:id="rId33"/>
    <p:sldId id="266" r:id="rId34"/>
    <p:sldId id="354" r:id="rId35"/>
    <p:sldId id="359" r:id="rId36"/>
    <p:sldId id="283" r:id="rId37"/>
  </p:sldIdLst>
  <p:sldSz cx="12192000" cy="6858000"/>
  <p:notesSz cx="6858000" cy="9144000"/>
  <p:embeddedFontLs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6969"/>
    <a:srgbClr val="8DBABD"/>
    <a:srgbClr val="4C8084"/>
    <a:srgbClr val="E3B8F6"/>
    <a:srgbClr val="2E4E50"/>
    <a:srgbClr val="BDBDFF"/>
    <a:srgbClr val="00002F"/>
    <a:srgbClr val="D0CECE"/>
    <a:srgbClr val="634EEA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0" autoAdjust="0"/>
    <p:restoredTop sz="82219" autoAdjust="0"/>
  </p:normalViewPr>
  <p:slideViewPr>
    <p:cSldViewPr snapToGrid="0">
      <p:cViewPr varScale="1">
        <p:scale>
          <a:sx n="48" d="100"/>
          <a:sy n="48" d="100"/>
        </p:scale>
        <p:origin x="62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457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우리 데이터에 만든 함수를 적용해 보려고 데이터를 불러서 </a:t>
            </a:r>
            <a:r>
              <a:rPr lang="en-US" altLang="ko-KR" dirty="0"/>
              <a:t>null </a:t>
            </a:r>
            <a:r>
              <a:rPr lang="ko-KR" altLang="en-US" dirty="0"/>
              <a:t>값을 확인한다음</a:t>
            </a:r>
            <a:r>
              <a:rPr lang="en-US" altLang="ko-KR" dirty="0"/>
              <a:t>, </a:t>
            </a:r>
            <a:r>
              <a:rPr lang="en-US" altLang="ko-KR" dirty="0" err="1"/>
              <a:t>functio</a:t>
            </a:r>
            <a:r>
              <a:rPr lang="ko-KR" altLang="en-US" dirty="0"/>
              <a:t>을 이용해 </a:t>
            </a:r>
            <a:r>
              <a:rPr lang="en-US" altLang="ko-KR" dirty="0"/>
              <a:t>preprocessing </a:t>
            </a:r>
            <a:r>
              <a:rPr lang="ko-KR" altLang="en-US" dirty="0"/>
              <a:t>했더니 </a:t>
            </a:r>
            <a:r>
              <a:rPr lang="ko-KR" altLang="en-US" dirty="0" err="1"/>
              <a:t>이렇ㄱ</a:t>
            </a:r>
            <a:r>
              <a:rPr lang="ko-KR" altLang="en-US" dirty="0"/>
              <a:t> </a:t>
            </a:r>
            <a:r>
              <a:rPr lang="ko-KR" altLang="en-US" dirty="0" err="1"/>
              <a:t>ㅔ</a:t>
            </a:r>
            <a:r>
              <a:rPr lang="ko-KR" altLang="en-US" dirty="0"/>
              <a:t> 나옴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386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/>
              <a:t>preprocessing</a:t>
            </a:r>
            <a:r>
              <a:rPr lang="ko-KR" altLang="en-US" dirty="0"/>
              <a:t> 한 데이터를 저장해 분석에 사용할 것이다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784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필요한 라이브러리 </a:t>
            </a:r>
            <a:r>
              <a:rPr lang="en-US" altLang="ko-KR" dirty="0"/>
              <a:t>import</a:t>
            </a:r>
          </a:p>
          <a:p>
            <a:endParaRPr lang="en-US" altLang="ko-KR" dirty="0"/>
          </a:p>
          <a:p>
            <a:r>
              <a:rPr lang="en-US" altLang="ko-KR" dirty="0"/>
              <a:t>Preprocessing</a:t>
            </a:r>
            <a:r>
              <a:rPr lang="ko-KR" altLang="en-US" dirty="0"/>
              <a:t>한 데이터를 불러오고 인풋</a:t>
            </a:r>
            <a:r>
              <a:rPr lang="en-US" altLang="ko-KR" dirty="0"/>
              <a:t>, </a:t>
            </a:r>
            <a:r>
              <a:rPr lang="ko-KR" altLang="en-US" dirty="0"/>
              <a:t>아웃풋</a:t>
            </a:r>
            <a:r>
              <a:rPr lang="en-US" altLang="ko-KR" dirty="0"/>
              <a:t> value</a:t>
            </a:r>
            <a:r>
              <a:rPr lang="ko-KR" altLang="en-US" dirty="0"/>
              <a:t>로 나누었다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인풋 </a:t>
            </a:r>
            <a:r>
              <a:rPr lang="ko-KR" altLang="en-US" dirty="0" err="1"/>
              <a:t>벨류를</a:t>
            </a:r>
            <a:r>
              <a:rPr lang="ko-KR" altLang="en-US" dirty="0"/>
              <a:t> </a:t>
            </a:r>
            <a:r>
              <a:rPr lang="ko-KR" altLang="en-US" dirty="0" err="1"/>
              <a:t>스케일러로</a:t>
            </a:r>
            <a:r>
              <a:rPr lang="ko-KR" altLang="en-US" dirty="0"/>
              <a:t> 스케일링을 진행하였다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트레인셋과 테스트셋으로 나누었다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47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KNN </a:t>
            </a:r>
            <a:r>
              <a:rPr lang="ko-KR" altLang="en-US" dirty="0"/>
              <a:t>모델을 만들어 데이터 분석을 진행하였다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이부분은 가장 정확도가 높은 </a:t>
            </a:r>
            <a:r>
              <a:rPr lang="en-US" altLang="ko-KR" dirty="0"/>
              <a:t>K</a:t>
            </a:r>
            <a:r>
              <a:rPr lang="ko-KR" altLang="en-US" dirty="0"/>
              <a:t>값을 구하기 위한 </a:t>
            </a:r>
            <a:r>
              <a:rPr lang="en-US" altLang="ko-KR" dirty="0"/>
              <a:t>for</a:t>
            </a:r>
            <a:r>
              <a:rPr lang="ko-KR" altLang="en-US" dirty="0"/>
              <a:t>문이다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456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K</a:t>
            </a:r>
            <a:r>
              <a:rPr lang="ko-KR" altLang="en-US" dirty="0"/>
              <a:t>값에 대한 정확도 출력</a:t>
            </a:r>
            <a:r>
              <a:rPr lang="en-US" altLang="ko-KR" dirty="0"/>
              <a:t>(plot</a:t>
            </a:r>
            <a:r>
              <a:rPr lang="ko-KR" altLang="en-US" dirty="0"/>
              <a:t>으로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출력된 결과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20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로지스틱 회귀 분석은 데이터가 범주 </a:t>
            </a:r>
            <a:r>
              <a:rPr lang="en-US" altLang="ko-KR" dirty="0">
                <a:effectLst/>
              </a:rPr>
              <a:t>0 </a:t>
            </a:r>
            <a:r>
              <a:rPr lang="ko-KR" altLang="en-US" dirty="0">
                <a:effectLst/>
              </a:rPr>
              <a:t>또는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에 속할 확률을 예측하기 위해 회귀 분석을 사용하는 것이며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이러한 확률을 바탕으로 더 높은 확률 범주에 속하는 것으로 분류한다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선형함수보다는 </a:t>
            </a:r>
            <a:r>
              <a:rPr lang="ko-KR" altLang="en-US" dirty="0" err="1">
                <a:effectLst/>
              </a:rPr>
              <a:t>로짓함수를</a:t>
            </a:r>
            <a:r>
              <a:rPr lang="ko-KR" altLang="en-US" dirty="0">
                <a:effectLst/>
              </a:rPr>
              <a:t> 사용하여 진행한다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따라서 로지스틱 회귀 분석 모델은 대상 그룹에 속할 확률 대 확률 비율에 대해 자연 로그 값을 사용하여 분류 예측을 수행한다</a:t>
            </a:r>
            <a:r>
              <a:rPr lang="en-US" altLang="ko-KR" dirty="0">
                <a:effectLst/>
              </a:rPr>
              <a:t>.</a:t>
            </a:r>
            <a:br>
              <a:rPr lang="en-US" altLang="ko-KR" dirty="0">
                <a:effectLst/>
              </a:rPr>
            </a:br>
            <a:r>
              <a:rPr lang="ko-KR" altLang="en-US" dirty="0" err="1">
                <a:effectLst/>
              </a:rPr>
              <a:t>로짓</a:t>
            </a:r>
            <a:r>
              <a:rPr lang="ko-KR" altLang="en-US" dirty="0">
                <a:effectLst/>
              </a:rPr>
              <a:t> 함수는 승산비의 로그 변환이다</a:t>
            </a:r>
            <a:r>
              <a:rPr lang="en-US" altLang="ko-KR" dirty="0">
                <a:effectLst/>
              </a:rPr>
              <a:t>. Od</a:t>
            </a:r>
            <a:r>
              <a:rPr lang="ko-KR" altLang="en-US" dirty="0">
                <a:effectLst/>
              </a:rPr>
              <a:t>는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의 발생 확률이고</a:t>
            </a:r>
            <a:r>
              <a:rPr lang="en-US" altLang="ko-KR" dirty="0">
                <a:effectLst/>
              </a:rPr>
              <a:t>, Odd </a:t>
            </a:r>
            <a:r>
              <a:rPr lang="ko-KR" altLang="en-US" dirty="0">
                <a:effectLst/>
              </a:rPr>
              <a:t>비는 </a:t>
            </a:r>
            <a:r>
              <a:rPr lang="en-US" altLang="ko-KR" dirty="0">
                <a:effectLst/>
              </a:rPr>
              <a:t>1 </a:t>
            </a:r>
            <a:r>
              <a:rPr lang="ko-KR" altLang="en-US" dirty="0">
                <a:effectLst/>
              </a:rPr>
              <a:t>대 </a:t>
            </a:r>
            <a:r>
              <a:rPr lang="en-US" altLang="ko-KR" dirty="0">
                <a:effectLst/>
              </a:rPr>
              <a:t>0</a:t>
            </a:r>
            <a:r>
              <a:rPr lang="ko-KR" altLang="en-US" dirty="0">
                <a:effectLst/>
              </a:rPr>
              <a:t>의 확률 비율이다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785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131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771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893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201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미국 질병관리센터</a:t>
            </a:r>
            <a:r>
              <a:rPr lang="en-US" altLang="ko-KR" dirty="0"/>
              <a:t>, CDC </a:t>
            </a:r>
            <a:r>
              <a:rPr lang="ko-KR" altLang="en-US" dirty="0"/>
              <a:t>에 따르면 여성의 약 </a:t>
            </a:r>
            <a:r>
              <a:rPr lang="en-US" altLang="ko-KR" dirty="0"/>
              <a:t>30%</a:t>
            </a:r>
            <a:r>
              <a:rPr lang="ko-KR" altLang="en-US" dirty="0"/>
              <a:t>가 심장병 때문에 사망</a:t>
            </a:r>
            <a:br>
              <a:rPr lang="en-US" altLang="ko-KR" dirty="0"/>
            </a:br>
            <a:r>
              <a:rPr lang="ko-KR" altLang="en-US" dirty="0"/>
              <a:t>또 통계청이 발표한 </a:t>
            </a:r>
            <a:r>
              <a:rPr lang="en-US" altLang="ko-KR" dirty="0"/>
              <a:t>‘</a:t>
            </a:r>
            <a:r>
              <a:rPr lang="ko-KR" altLang="en-US" dirty="0"/>
              <a:t>국내 사망 원인</a:t>
            </a:r>
            <a:r>
              <a:rPr lang="en-US" altLang="ko-KR" dirty="0"/>
              <a:t>’</a:t>
            </a:r>
            <a:r>
              <a:rPr lang="ko-KR" altLang="en-US" dirty="0"/>
              <a:t>에 따르면 심장질환으로 인한 국내 사망자 수는 전체 사망 원인 중 두번째로 많다</a:t>
            </a:r>
            <a:endParaRPr lang="en-US" altLang="ko-KR" dirty="0"/>
          </a:p>
          <a:p>
            <a:r>
              <a:rPr lang="ko-KR" altLang="en-US" dirty="0"/>
              <a:t>최근 </a:t>
            </a:r>
            <a:r>
              <a:rPr lang="en-US" altLang="ko-KR" dirty="0"/>
              <a:t>10</a:t>
            </a:r>
            <a:r>
              <a:rPr lang="ko-KR" altLang="en-US" dirty="0"/>
              <a:t>년간 심장질환 중 하나인</a:t>
            </a:r>
            <a:r>
              <a:rPr lang="en-US" altLang="ko-KR" dirty="0"/>
              <a:t>, </a:t>
            </a:r>
            <a:r>
              <a:rPr lang="ko-KR" altLang="en-US" dirty="0"/>
              <a:t>심부전으로 인한 사망자 수가 </a:t>
            </a:r>
            <a:r>
              <a:rPr lang="en-US" altLang="ko-KR" dirty="0"/>
              <a:t>3</a:t>
            </a:r>
            <a:r>
              <a:rPr lang="ko-KR" altLang="en-US" dirty="0"/>
              <a:t>배가 가까이 급증한다는 뉴스를 읽으면서</a:t>
            </a:r>
            <a:endParaRPr lang="en-US" altLang="ko-KR" dirty="0"/>
          </a:p>
          <a:p>
            <a:r>
              <a:rPr lang="ko-KR" altLang="en-US" dirty="0"/>
              <a:t>심장병을 사전에 예방하거나 미리 예측할 수 있으면 좋겠다는 생각</a:t>
            </a: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‘</a:t>
            </a:r>
            <a:r>
              <a:rPr lang="ko-KR" altLang="en-US" dirty="0"/>
              <a:t>심장병 예측</a:t>
            </a:r>
            <a:r>
              <a:rPr lang="en-US" altLang="ko-KR" dirty="0"/>
              <a:t>’ </a:t>
            </a:r>
            <a:r>
              <a:rPr lang="ko-KR" altLang="en-US" dirty="0"/>
              <a:t>주제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349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922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204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14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892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546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489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56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66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알고리즘에 대하여 이렇게 최종 테스트를 진행해보니 다음과 같은 정확도가 나왔다</a:t>
            </a:r>
            <a:r>
              <a:rPr lang="en-US" altLang="ko-KR" dirty="0"/>
              <a:t>. (</a:t>
            </a:r>
            <a:r>
              <a:rPr lang="ko-KR" altLang="en-US" dirty="0"/>
              <a:t>이걸 좀 더 풀어서 설명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79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 프로젝트의 최종 정확도는 </a:t>
            </a:r>
            <a:r>
              <a:rPr lang="en-US" altLang="ko-KR" dirty="0"/>
              <a:t>85</a:t>
            </a:r>
            <a:r>
              <a:rPr lang="ko-KR" altLang="en-US" dirty="0"/>
              <a:t>프로가 나왔다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효과적인 </a:t>
            </a:r>
            <a:r>
              <a:rPr lang="en-US" altLang="ko-KR" dirty="0"/>
              <a:t>preprocessing</a:t>
            </a:r>
            <a:r>
              <a:rPr lang="ko-KR" altLang="en-US" dirty="0"/>
              <a:t>으로 두 알고리즘 모두 꽤 높은 정확도가 나왔다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사실 높은 정확도라고 생각할 수 있지만</a:t>
            </a:r>
            <a:r>
              <a:rPr lang="en-US" altLang="ko-KR" dirty="0"/>
              <a:t>, </a:t>
            </a:r>
            <a:r>
              <a:rPr lang="ko-KR" altLang="en-US" dirty="0"/>
              <a:t>심장병 예측이라는 주제의 특성 때문에 더 높은 정확도가 필요하다고 생각한다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815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</a:t>
            </a:r>
            <a:r>
              <a:rPr lang="ko-KR" altLang="en-US" dirty="0" err="1"/>
              <a:t>케글에서</a:t>
            </a:r>
            <a:r>
              <a:rPr lang="ko-KR" altLang="en-US" dirty="0"/>
              <a:t> 데이터 </a:t>
            </a:r>
            <a:r>
              <a:rPr lang="ko-KR" altLang="en-US" dirty="0" err="1"/>
              <a:t>가져왔어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861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사이즈는 이렇고 컬럼은 이래</a:t>
            </a:r>
            <a:r>
              <a:rPr lang="en-US" altLang="ko-KR" dirty="0"/>
              <a:t>, </a:t>
            </a:r>
            <a:r>
              <a:rPr lang="ko-KR" altLang="en-US" dirty="0"/>
              <a:t>그래서 몇 개 </a:t>
            </a:r>
            <a:r>
              <a:rPr lang="en-US" altLang="ko-KR" dirty="0"/>
              <a:t>row</a:t>
            </a:r>
            <a:r>
              <a:rPr lang="ko-KR" altLang="en-US" dirty="0"/>
              <a:t>고 몇 개 </a:t>
            </a:r>
            <a:r>
              <a:rPr lang="en-US" altLang="ko-KR" dirty="0"/>
              <a:t>column</a:t>
            </a:r>
            <a:r>
              <a:rPr lang="ko-KR" altLang="en-US" dirty="0"/>
              <a:t>이야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510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케글에서</a:t>
            </a:r>
            <a:r>
              <a:rPr lang="ko-KR" altLang="en-US" dirty="0"/>
              <a:t> 얻은 데이터는 다음과 같다</a:t>
            </a:r>
            <a:endParaRPr lang="en-US" altLang="ko-KR" dirty="0"/>
          </a:p>
          <a:p>
            <a:r>
              <a:rPr lang="ko-KR" altLang="en-US" dirty="0"/>
              <a:t>심장병을 예측할 때</a:t>
            </a:r>
            <a:r>
              <a:rPr lang="en-US" altLang="ko-KR" dirty="0"/>
              <a:t>, </a:t>
            </a:r>
            <a:r>
              <a:rPr lang="ko-KR" altLang="en-US" dirty="0"/>
              <a:t>우리는 신체적 정보</a:t>
            </a:r>
            <a:r>
              <a:rPr lang="en-US" altLang="ko-KR" dirty="0"/>
              <a:t>, </a:t>
            </a:r>
            <a:r>
              <a:rPr lang="ko-KR" altLang="en-US" dirty="0"/>
              <a:t>현재 신체 상태</a:t>
            </a:r>
            <a:r>
              <a:rPr lang="en-US" altLang="ko-KR" dirty="0"/>
              <a:t>, </a:t>
            </a:r>
            <a:r>
              <a:rPr lang="ko-KR" altLang="en-US" dirty="0"/>
              <a:t>질병 상태</a:t>
            </a:r>
            <a:r>
              <a:rPr lang="en-US" altLang="ko-KR" dirty="0"/>
              <a:t>, </a:t>
            </a:r>
            <a:r>
              <a:rPr lang="ko-KR" altLang="en-US" dirty="0"/>
              <a:t>복용 중인 약물에 대한 정보가 필요</a:t>
            </a:r>
            <a:r>
              <a:rPr lang="en-US" altLang="ko-KR" dirty="0"/>
              <a:t>, </a:t>
            </a:r>
            <a:r>
              <a:rPr lang="ko-KR" altLang="en-US" dirty="0"/>
              <a:t>다른 관련 없는 정보는 필요하지 않다고 생각</a:t>
            </a:r>
            <a:endParaRPr lang="en-US" altLang="ko-KR" dirty="0"/>
          </a:p>
          <a:p>
            <a:r>
              <a:rPr lang="ko-KR" altLang="en-US" dirty="0"/>
              <a:t>이용자의 신체 상태에 관한 정보 이외의 정보도 삭제하기로 함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education </a:t>
            </a:r>
            <a:r>
              <a:rPr lang="ko-KR" altLang="en-US" dirty="0">
                <a:sym typeface="Wingdings" panose="05000000000000000000" pitchFamily="2" charset="2"/>
              </a:rPr>
              <a:t>컬럼 삭제 후 데이터 분석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138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109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905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Preprocessing</a:t>
            </a:r>
            <a:r>
              <a:rPr lang="ko-KR" altLang="en-US" dirty="0"/>
              <a:t>은 상관관계 </a:t>
            </a:r>
            <a:r>
              <a:rPr lang="ko-KR" altLang="en-US" dirty="0" err="1"/>
              <a:t>높은결로</a:t>
            </a:r>
            <a:r>
              <a:rPr lang="ko-KR" altLang="en-US" dirty="0"/>
              <a:t> </a:t>
            </a:r>
            <a:r>
              <a:rPr lang="en-US" altLang="ko-KR" dirty="0" err="1"/>
              <a:t>ffill</a:t>
            </a:r>
            <a:r>
              <a:rPr lang="en-US" altLang="ko-KR" dirty="0"/>
              <a:t> </a:t>
            </a:r>
            <a:r>
              <a:rPr lang="ko-KR" altLang="en-US" dirty="0"/>
              <a:t>할거다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395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우리는 이렇게 함수를 만들어서 처리했다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652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naveengowda16/logistic-regression-heart-disease-predic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6373" y="2447473"/>
            <a:ext cx="8819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rgbClr val="00002F"/>
                </a:solidFill>
                <a:latin typeface="+mn-ea"/>
              </a:rPr>
              <a:t>Data</a:t>
            </a:r>
            <a:r>
              <a:rPr lang="ko-KR" altLang="en-US" sz="6000" b="1" spc="-3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6000" b="1" spc="-300" dirty="0">
                <a:solidFill>
                  <a:srgbClr val="00002F"/>
                </a:solidFill>
                <a:latin typeface="+mn-ea"/>
              </a:rPr>
              <a:t>Science</a:t>
            </a:r>
            <a:r>
              <a:rPr lang="ko-KR" altLang="en-US" sz="6000" b="1" spc="-3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6000" b="1" spc="-300" dirty="0">
                <a:solidFill>
                  <a:srgbClr val="00002F"/>
                </a:solidFill>
                <a:latin typeface="+mn-ea"/>
              </a:rPr>
              <a:t>Term</a:t>
            </a:r>
            <a:r>
              <a:rPr lang="ko-KR" altLang="en-US" sz="6000" b="1" spc="-3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6000" b="1" spc="-300" dirty="0">
                <a:solidFill>
                  <a:srgbClr val="00002F"/>
                </a:solidFill>
                <a:latin typeface="+mn-ea"/>
              </a:rPr>
              <a:t>Project</a:t>
            </a:r>
            <a:endParaRPr lang="ko-KR" altLang="en-US" sz="6000" b="1" spc="-3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483964" y="5330969"/>
            <a:ext cx="2675554" cy="920549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US" altLang="ko-KR" dirty="0">
                <a:latin typeface="+mn-ea"/>
              </a:rPr>
              <a:t>201433264 </a:t>
            </a:r>
            <a:r>
              <a:rPr lang="ko-KR" altLang="ko-KR" dirty="0">
                <a:latin typeface="+mn-ea"/>
              </a:rPr>
              <a:t>박성원</a:t>
            </a:r>
            <a:endParaRPr lang="en-US" altLang="ko-KR" dirty="0">
              <a:latin typeface="+mn-ea"/>
            </a:endParaRPr>
          </a:p>
          <a:p>
            <a:pPr algn="ctr" fontAlgn="ctr"/>
            <a:r>
              <a:rPr lang="en-US" altLang="ko-KR" dirty="0">
                <a:latin typeface="+mn-ea"/>
              </a:rPr>
              <a:t>201735877 </a:t>
            </a:r>
            <a:r>
              <a:rPr lang="ko-KR" altLang="en-US" dirty="0">
                <a:latin typeface="+mn-ea"/>
              </a:rPr>
              <a:t>정은서</a:t>
            </a:r>
            <a:endParaRPr lang="en-US" altLang="ko-KR" dirty="0">
              <a:latin typeface="+mn-ea"/>
            </a:endParaRPr>
          </a:p>
          <a:p>
            <a:pPr algn="ctr" fontAlgn="ctr"/>
            <a:r>
              <a:rPr lang="en-US" altLang="ko-KR" dirty="0">
                <a:latin typeface="+mn-ea"/>
              </a:rPr>
              <a:t>201835434 </a:t>
            </a:r>
            <a:r>
              <a:rPr lang="ko-KR" altLang="ko-KR" dirty="0">
                <a:latin typeface="+mn-ea"/>
              </a:rPr>
              <a:t>김주현</a:t>
            </a: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C695FB6B-BFEB-44E2-9CDB-46C77F897904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696132-16ED-41E2-AA25-BF0202158802}"/>
              </a:ext>
            </a:extLst>
          </p:cNvPr>
          <p:cNvSpPr txBox="1"/>
          <p:nvPr/>
        </p:nvSpPr>
        <p:spPr>
          <a:xfrm>
            <a:off x="933903" y="419363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inspection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6443E7-21EF-46F6-8E4E-60EAD3121F46}"/>
              </a:ext>
            </a:extLst>
          </p:cNvPr>
          <p:cNvSpPr txBox="1"/>
          <p:nvPr/>
        </p:nvSpPr>
        <p:spPr>
          <a:xfrm>
            <a:off x="933902" y="1558934"/>
            <a:ext cx="658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Correlation of each column (</a:t>
            </a:r>
            <a:r>
              <a:rPr lang="en-US" altLang="ko-KR" sz="2400" b="1" dirty="0" err="1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HeatMap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AE42B2A-86D5-4B48-8B42-1629C41CC25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10932" r="21393" b="11364"/>
          <a:stretch/>
        </p:blipFill>
        <p:spPr bwMode="auto">
          <a:xfrm>
            <a:off x="1404627" y="2224241"/>
            <a:ext cx="4968152" cy="338838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D2DAB02-EA05-4215-9507-91500A5996EE}"/>
              </a:ext>
            </a:extLst>
          </p:cNvPr>
          <p:cNvSpPr txBox="1"/>
          <p:nvPr/>
        </p:nvSpPr>
        <p:spPr>
          <a:xfrm>
            <a:off x="6843505" y="2605344"/>
            <a:ext cx="4485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target value: </a:t>
            </a:r>
            <a:r>
              <a:rPr lang="en-US" altLang="ko-KR" sz="2400" b="1" dirty="0" err="1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TenYearCHD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A40E715-38FE-4DB1-B973-7E55221AEF75}"/>
              </a:ext>
            </a:extLst>
          </p:cNvPr>
          <p:cNvPicPr/>
          <p:nvPr/>
        </p:nvPicPr>
        <p:blipFill rotWithShape="1">
          <a:blip r:embed="rId4"/>
          <a:srcRect l="30412" t="69234" r="43497" b="22592"/>
          <a:stretch/>
        </p:blipFill>
        <p:spPr bwMode="auto">
          <a:xfrm>
            <a:off x="6980386" y="3931958"/>
            <a:ext cx="4485640" cy="79057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6728E1-13DB-4D00-AB12-7E75BD8E789D}"/>
              </a:ext>
            </a:extLst>
          </p:cNvPr>
          <p:cNvSpPr txBox="1"/>
          <p:nvPr/>
        </p:nvSpPr>
        <p:spPr>
          <a:xfrm>
            <a:off x="6843504" y="3268651"/>
            <a:ext cx="3587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values: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211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C8084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2448787" y="2921168"/>
              <a:ext cx="729443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rgbClr val="4C808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Data preprocessing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669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696132-16ED-41E2-AA25-BF0202158802}"/>
              </a:ext>
            </a:extLst>
          </p:cNvPr>
          <p:cNvSpPr txBox="1"/>
          <p:nvPr/>
        </p:nvSpPr>
        <p:spPr>
          <a:xfrm>
            <a:off x="933902" y="437391"/>
            <a:ext cx="3438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preprocessing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6443E7-21EF-46F6-8E4E-60EAD3121F46}"/>
              </a:ext>
            </a:extLst>
          </p:cNvPr>
          <p:cNvSpPr txBox="1"/>
          <p:nvPr/>
        </p:nvSpPr>
        <p:spPr>
          <a:xfrm>
            <a:off x="933902" y="1171813"/>
            <a:ext cx="5909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Filling missing data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5A8BEA-DDBF-43ED-8F64-06B9C9C1C562}"/>
              </a:ext>
            </a:extLst>
          </p:cNvPr>
          <p:cNvSpPr txBox="1"/>
          <p:nvPr/>
        </p:nvSpPr>
        <p:spPr>
          <a:xfrm>
            <a:off x="6282692" y="2454243"/>
            <a:ext cx="3701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By max </a:t>
            </a:r>
            <a:r>
              <a:rPr lang="en-US" altLang="ko-KR" sz="2000" spc="-150" dirty="0" err="1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corrlation</a:t>
            </a:r>
            <a:endParaRPr lang="ko-KR" altLang="en-US" sz="2000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46E280-FAB8-4B90-9E52-6EEEB29B73CA}"/>
              </a:ext>
            </a:extLst>
          </p:cNvPr>
          <p:cNvSpPr txBox="1"/>
          <p:nvPr/>
        </p:nvSpPr>
        <p:spPr>
          <a:xfrm>
            <a:off x="1374304" y="5668797"/>
            <a:ext cx="8669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Sorted the data by highly correlated column, and filled the missing value by </a:t>
            </a:r>
            <a:r>
              <a:rPr lang="en-US" altLang="ko-KR" sz="2000" spc="-150" dirty="0" err="1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ffill</a:t>
            </a:r>
            <a:endParaRPr lang="ko-KR" altLang="en-US" sz="2000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7C032CB-3FE0-4F46-A62B-522A172722A2}"/>
              </a:ext>
            </a:extLst>
          </p:cNvPr>
          <p:cNvPicPr/>
          <p:nvPr/>
        </p:nvPicPr>
        <p:blipFill rotWithShape="1">
          <a:blip r:embed="rId3"/>
          <a:srcRect l="52515" t="32205" r="26601" b="56431"/>
          <a:stretch/>
        </p:blipFill>
        <p:spPr bwMode="auto">
          <a:xfrm>
            <a:off x="1374304" y="1946807"/>
            <a:ext cx="4409277" cy="1482193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D04CD84-446E-41A3-A0FE-93677121199C}"/>
              </a:ext>
            </a:extLst>
          </p:cNvPr>
          <p:cNvPicPr/>
          <p:nvPr/>
        </p:nvPicPr>
        <p:blipFill rotWithShape="1">
          <a:blip r:embed="rId3"/>
          <a:srcRect l="52515" t="43371" r="16333" b="42793"/>
          <a:stretch/>
        </p:blipFill>
        <p:spPr bwMode="auto">
          <a:xfrm>
            <a:off x="1374304" y="3851814"/>
            <a:ext cx="6238076" cy="163748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6512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696132-16ED-41E2-AA25-BF0202158802}"/>
              </a:ext>
            </a:extLst>
          </p:cNvPr>
          <p:cNvSpPr txBox="1"/>
          <p:nvPr/>
        </p:nvSpPr>
        <p:spPr>
          <a:xfrm>
            <a:off x="933902" y="437391"/>
            <a:ext cx="3438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preprocessing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6443E7-21EF-46F6-8E4E-60EAD3121F46}"/>
              </a:ext>
            </a:extLst>
          </p:cNvPr>
          <p:cNvSpPr txBox="1"/>
          <p:nvPr/>
        </p:nvSpPr>
        <p:spPr>
          <a:xfrm>
            <a:off x="933902" y="1471986"/>
            <a:ext cx="5909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Filling missing data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46E280-FAB8-4B90-9E52-6EEEB29B73CA}"/>
              </a:ext>
            </a:extLst>
          </p:cNvPr>
          <p:cNvSpPr txBox="1"/>
          <p:nvPr/>
        </p:nvSpPr>
        <p:spPr>
          <a:xfrm>
            <a:off x="5942454" y="3429000"/>
            <a:ext cx="5666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Function to preprocessing dataset </a:t>
            </a:r>
            <a:b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by fill all columns which have missing values</a:t>
            </a:r>
            <a:endParaRPr lang="ko-KR" altLang="en-US" sz="2000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282599-FB49-4C24-9C0B-29B01BAB9E88}"/>
              </a:ext>
            </a:extLst>
          </p:cNvPr>
          <p:cNvPicPr/>
          <p:nvPr/>
        </p:nvPicPr>
        <p:blipFill rotWithShape="1">
          <a:blip r:embed="rId3"/>
          <a:srcRect l="18115" t="18318" r="54356" b="42760"/>
          <a:stretch/>
        </p:blipFill>
        <p:spPr bwMode="auto">
          <a:xfrm>
            <a:off x="1374304" y="2102889"/>
            <a:ext cx="4305300" cy="358329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37308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696132-16ED-41E2-AA25-BF0202158802}"/>
              </a:ext>
            </a:extLst>
          </p:cNvPr>
          <p:cNvSpPr txBox="1"/>
          <p:nvPr/>
        </p:nvSpPr>
        <p:spPr>
          <a:xfrm>
            <a:off x="933902" y="437391"/>
            <a:ext cx="3438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preprocessing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6443E7-21EF-46F6-8E4E-60EAD3121F46}"/>
              </a:ext>
            </a:extLst>
          </p:cNvPr>
          <p:cNvSpPr txBox="1"/>
          <p:nvPr/>
        </p:nvSpPr>
        <p:spPr>
          <a:xfrm>
            <a:off x="933902" y="1216872"/>
            <a:ext cx="5909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Filling missing data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5A8BEA-DDBF-43ED-8F64-06B9C9C1C562}"/>
              </a:ext>
            </a:extLst>
          </p:cNvPr>
          <p:cNvSpPr txBox="1"/>
          <p:nvPr/>
        </p:nvSpPr>
        <p:spPr>
          <a:xfrm>
            <a:off x="6263978" y="5117245"/>
            <a:ext cx="2970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Preprocessing by function</a:t>
            </a:r>
            <a:endParaRPr lang="ko-KR" altLang="en-US" sz="2000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FB319A2-FB02-4DC4-BFDD-80073EC92F45}"/>
              </a:ext>
            </a:extLst>
          </p:cNvPr>
          <p:cNvPicPr/>
          <p:nvPr/>
        </p:nvPicPr>
        <p:blipFill rotWithShape="1">
          <a:blip r:embed="rId3"/>
          <a:srcRect l="8323" t="18823" r="82479" b="55683"/>
          <a:stretch/>
        </p:blipFill>
        <p:spPr bwMode="auto">
          <a:xfrm>
            <a:off x="1342864" y="2900546"/>
            <a:ext cx="2406054" cy="2868932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FC63EDE-0F99-4726-AD51-6A83E46C0687}"/>
              </a:ext>
            </a:extLst>
          </p:cNvPr>
          <p:cNvPicPr/>
          <p:nvPr/>
        </p:nvPicPr>
        <p:blipFill rotWithShape="1">
          <a:blip r:embed="rId4"/>
          <a:srcRect l="18115" t="63928" r="71850" b="31751"/>
          <a:stretch/>
        </p:blipFill>
        <p:spPr bwMode="auto">
          <a:xfrm>
            <a:off x="1342864" y="2042294"/>
            <a:ext cx="1985010" cy="48069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3405C3B-53C8-4ED4-9FC0-559A1D68314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71432" r="64893" b="13737"/>
          <a:stretch/>
        </p:blipFill>
        <p:spPr bwMode="auto">
          <a:xfrm>
            <a:off x="6048497" y="3304026"/>
            <a:ext cx="3401378" cy="157733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5964D31-C389-49C8-953E-D0CDA6A9FDBA}"/>
              </a:ext>
            </a:extLst>
          </p:cNvPr>
          <p:cNvSpPr/>
          <p:nvPr/>
        </p:nvSpPr>
        <p:spPr>
          <a:xfrm>
            <a:off x="4372216" y="3850380"/>
            <a:ext cx="978408" cy="484632"/>
          </a:xfrm>
          <a:prstGeom prst="rightArrow">
            <a:avLst/>
          </a:prstGeom>
          <a:solidFill>
            <a:srgbClr val="4C8084"/>
          </a:solidFill>
          <a:ln>
            <a:solidFill>
              <a:srgbClr val="4C80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4459694-AE0D-4A47-9B3C-CDAD2B4583F6}"/>
              </a:ext>
            </a:extLst>
          </p:cNvPr>
          <p:cNvPicPr/>
          <p:nvPr/>
        </p:nvPicPr>
        <p:blipFill rotWithShape="1">
          <a:blip r:embed="rId6"/>
          <a:srcRect l="8324" t="66181" r="81313" b="6638"/>
          <a:stretch/>
        </p:blipFill>
        <p:spPr bwMode="auto">
          <a:xfrm>
            <a:off x="6400800" y="2308843"/>
            <a:ext cx="2663190" cy="354059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4696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696132-16ED-41E2-AA25-BF0202158802}"/>
              </a:ext>
            </a:extLst>
          </p:cNvPr>
          <p:cNvSpPr txBox="1"/>
          <p:nvPr/>
        </p:nvSpPr>
        <p:spPr>
          <a:xfrm>
            <a:off x="933902" y="437391"/>
            <a:ext cx="3438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preprocessing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6443E7-21EF-46F6-8E4E-60EAD3121F46}"/>
              </a:ext>
            </a:extLst>
          </p:cNvPr>
          <p:cNvSpPr txBox="1"/>
          <p:nvPr/>
        </p:nvSpPr>
        <p:spPr>
          <a:xfrm>
            <a:off x="933902" y="1216872"/>
            <a:ext cx="5909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Filling missing data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38ACC3A-0163-4385-8264-FC274F49235A}"/>
              </a:ext>
            </a:extLst>
          </p:cNvPr>
          <p:cNvGrpSpPr/>
          <p:nvPr/>
        </p:nvGrpSpPr>
        <p:grpSpPr>
          <a:xfrm>
            <a:off x="1428264" y="2025776"/>
            <a:ext cx="3767202" cy="3843076"/>
            <a:chOff x="2319804" y="1889738"/>
            <a:chExt cx="3767202" cy="38430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408E7DC-C99C-45A0-AAE7-7011A09DFC21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86" r="50119" b="6934"/>
            <a:stretch/>
          </p:blipFill>
          <p:spPr bwMode="auto">
            <a:xfrm>
              <a:off x="2319804" y="2394398"/>
              <a:ext cx="3767202" cy="333841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AB137EF-6931-48A1-88C5-67EA54C01E80}"/>
                </a:ext>
              </a:extLst>
            </p:cNvPr>
            <p:cNvSpPr txBox="1"/>
            <p:nvPr/>
          </p:nvSpPr>
          <p:spPr>
            <a:xfrm>
              <a:off x="3230631" y="1889738"/>
              <a:ext cx="19455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solidFill>
                    <a:srgbClr val="2E4E50"/>
                  </a:solidFill>
                  <a:latin typeface="맑은 고딕" panose="020B0503020000020004" pitchFamily="50" charset="-127"/>
                </a:rPr>
                <a:t>[heart_disease.csv]</a:t>
              </a:r>
              <a:endParaRPr lang="ko-KR" altLang="en-US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C8F5641-3602-48D6-B4D1-567BFE55CDB8}"/>
              </a:ext>
            </a:extLst>
          </p:cNvPr>
          <p:cNvGrpSpPr/>
          <p:nvPr/>
        </p:nvGrpSpPr>
        <p:grpSpPr>
          <a:xfrm>
            <a:off x="6809463" y="2025776"/>
            <a:ext cx="3767202" cy="3843076"/>
            <a:chOff x="6755130" y="1889738"/>
            <a:chExt cx="3767202" cy="3843076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73DFB17-C57E-4420-A1D6-E5B4701B1C97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19" t="26886" b="6934"/>
            <a:stretch/>
          </p:blipFill>
          <p:spPr bwMode="auto">
            <a:xfrm>
              <a:off x="6755130" y="2394398"/>
              <a:ext cx="3767202" cy="333841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51C18A0-4840-47BA-A0E6-65AE6E10D455}"/>
                </a:ext>
              </a:extLst>
            </p:cNvPr>
            <p:cNvSpPr txBox="1"/>
            <p:nvPr/>
          </p:nvSpPr>
          <p:spPr>
            <a:xfrm>
              <a:off x="7502934" y="1889738"/>
              <a:ext cx="22715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solidFill>
                    <a:srgbClr val="2E4E50"/>
                  </a:solidFill>
                  <a:latin typeface="맑은 고딕" panose="020B0503020000020004" pitchFamily="50" charset="-127"/>
                </a:rPr>
                <a:t>[preprocessData.csv]</a:t>
              </a:r>
              <a:endParaRPr lang="ko-KR" altLang="en-US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20D6EF31-8536-4925-868F-BB3A07C393BB}"/>
              </a:ext>
            </a:extLst>
          </p:cNvPr>
          <p:cNvSpPr/>
          <p:nvPr/>
        </p:nvSpPr>
        <p:spPr>
          <a:xfrm>
            <a:off x="5513260" y="3715012"/>
            <a:ext cx="978408" cy="484632"/>
          </a:xfrm>
          <a:prstGeom prst="rightArrow">
            <a:avLst/>
          </a:prstGeom>
          <a:solidFill>
            <a:srgbClr val="4C8084"/>
          </a:solidFill>
          <a:ln>
            <a:solidFill>
              <a:srgbClr val="4C80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951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C8084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1093641" y="2921168"/>
              <a:ext cx="100047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rgbClr val="4C808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Data analysis &amp; 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24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696132-16ED-41E2-AA25-BF0202158802}"/>
              </a:ext>
            </a:extLst>
          </p:cNvPr>
          <p:cNvSpPr txBox="1"/>
          <p:nvPr/>
        </p:nvSpPr>
        <p:spPr>
          <a:xfrm>
            <a:off x="933902" y="437391"/>
            <a:ext cx="4314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Analysis </a:t>
            </a:r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KNN Algorithm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3CE4E-9988-4012-98AC-52212982235A}"/>
              </a:ext>
            </a:extLst>
          </p:cNvPr>
          <p:cNvSpPr txBox="1"/>
          <p:nvPr/>
        </p:nvSpPr>
        <p:spPr>
          <a:xfrm>
            <a:off x="545123" y="1193507"/>
            <a:ext cx="589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</a:rPr>
              <a:t>Import libraries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2A0250C-8B16-4972-9C77-BEBA168FC375}"/>
              </a:ext>
            </a:extLst>
          </p:cNvPr>
          <p:cNvPicPr/>
          <p:nvPr/>
        </p:nvPicPr>
        <p:blipFill rotWithShape="1">
          <a:blip r:embed="rId3"/>
          <a:srcRect l="52479" t="5960" r="14875" b="77415"/>
          <a:stretch/>
        </p:blipFill>
        <p:spPr bwMode="auto">
          <a:xfrm>
            <a:off x="762667" y="1737424"/>
            <a:ext cx="5461670" cy="1760782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ED78CF-57CA-48BF-8435-9D08CB4B1EDF}"/>
              </a:ext>
            </a:extLst>
          </p:cNvPr>
          <p:cNvSpPr txBox="1"/>
          <p:nvPr/>
        </p:nvSpPr>
        <p:spPr>
          <a:xfrm>
            <a:off x="545123" y="3582068"/>
            <a:ext cx="792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</a:rPr>
              <a:t>Read preprocessed data and scaling it 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CDF8DCC-B2DB-4000-BD1D-C0AB89E58F2E}"/>
              </a:ext>
            </a:extLst>
          </p:cNvPr>
          <p:cNvPicPr/>
          <p:nvPr/>
        </p:nvPicPr>
        <p:blipFill rotWithShape="1">
          <a:blip r:embed="rId4"/>
          <a:srcRect l="52590" t="19434" r="15147" b="62444"/>
          <a:stretch/>
        </p:blipFill>
        <p:spPr bwMode="auto">
          <a:xfrm>
            <a:off x="762667" y="4127595"/>
            <a:ext cx="6055228" cy="2231458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16713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696132-16ED-41E2-AA25-BF0202158802}"/>
              </a:ext>
            </a:extLst>
          </p:cNvPr>
          <p:cNvSpPr txBox="1"/>
          <p:nvPr/>
        </p:nvSpPr>
        <p:spPr>
          <a:xfrm>
            <a:off x="933902" y="437391"/>
            <a:ext cx="4314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Analysis </a:t>
            </a:r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KNN Algorithm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3CE4E-9988-4012-98AC-52212982235A}"/>
              </a:ext>
            </a:extLst>
          </p:cNvPr>
          <p:cNvSpPr txBox="1"/>
          <p:nvPr/>
        </p:nvSpPr>
        <p:spPr>
          <a:xfrm>
            <a:off x="545123" y="1193507"/>
            <a:ext cx="589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</a:rPr>
              <a:t>Analyze data by KNN algorithm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509976-30BB-4A99-B878-A72F1E10A7B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5" t="47508" r="16773" b="21056"/>
          <a:stretch/>
        </p:blipFill>
        <p:spPr bwMode="auto">
          <a:xfrm>
            <a:off x="846522" y="1804819"/>
            <a:ext cx="7860804" cy="455423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22A178-E1E1-4FA5-B5F0-F1BC7CC0D12F}"/>
              </a:ext>
            </a:extLst>
          </p:cNvPr>
          <p:cNvSpPr/>
          <p:nvPr/>
        </p:nvSpPr>
        <p:spPr>
          <a:xfrm>
            <a:off x="846522" y="3224463"/>
            <a:ext cx="5162098" cy="203734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4525C1-91C6-4058-8755-0CD75EB0B5D5}"/>
              </a:ext>
            </a:extLst>
          </p:cNvPr>
          <p:cNvSpPr txBox="1"/>
          <p:nvPr/>
        </p:nvSpPr>
        <p:spPr>
          <a:xfrm>
            <a:off x="7566305" y="3445300"/>
            <a:ext cx="329215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/>
          </a:p>
          <a:p>
            <a:pPr algn="ctr"/>
            <a:r>
              <a:rPr lang="en-US" altLang="ko-KR" sz="2000" b="1" dirty="0"/>
              <a:t>Find best K value which has the largest accuracy</a:t>
            </a:r>
          </a:p>
          <a:p>
            <a:pPr algn="ctr"/>
            <a:endParaRPr lang="ko-KR" altLang="en-US" sz="2000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BB27A8D-910B-4D39-A251-BB938E1ABF45}"/>
              </a:ext>
            </a:extLst>
          </p:cNvPr>
          <p:cNvCxnSpPr/>
          <p:nvPr/>
        </p:nvCxnSpPr>
        <p:spPr>
          <a:xfrm flipV="1">
            <a:off x="6196474" y="4175078"/>
            <a:ext cx="1304423" cy="13611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6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696132-16ED-41E2-AA25-BF0202158802}"/>
              </a:ext>
            </a:extLst>
          </p:cNvPr>
          <p:cNvSpPr txBox="1"/>
          <p:nvPr/>
        </p:nvSpPr>
        <p:spPr>
          <a:xfrm>
            <a:off x="933902" y="437391"/>
            <a:ext cx="4314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Analysis </a:t>
            </a:r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KNN Algorithm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3CE4E-9988-4012-98AC-52212982235A}"/>
              </a:ext>
            </a:extLst>
          </p:cNvPr>
          <p:cNvSpPr txBox="1"/>
          <p:nvPr/>
        </p:nvSpPr>
        <p:spPr>
          <a:xfrm>
            <a:off x="545123" y="1573923"/>
            <a:ext cx="589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</a:rPr>
              <a:t>Draw a plot to show the accuracy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ED78CF-57CA-48BF-8435-9D08CB4B1EDF}"/>
              </a:ext>
            </a:extLst>
          </p:cNvPr>
          <p:cNvSpPr txBox="1"/>
          <p:nvPr/>
        </p:nvSpPr>
        <p:spPr>
          <a:xfrm>
            <a:off x="545123" y="4047354"/>
            <a:ext cx="792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</a:rPr>
              <a:t>Result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050C82-8D55-40AB-9AEC-31DBFBB2CD6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5" t="79653" r="17114" b="8998"/>
          <a:stretch/>
        </p:blipFill>
        <p:spPr bwMode="auto">
          <a:xfrm>
            <a:off x="862689" y="2119450"/>
            <a:ext cx="5896759" cy="1343062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B6F85F-E01C-4E10-972D-BA09D459202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t="27208" r="69997" b="67336"/>
          <a:stretch/>
        </p:blipFill>
        <p:spPr bwMode="auto">
          <a:xfrm>
            <a:off x="933903" y="4617848"/>
            <a:ext cx="5825546" cy="724058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9B8A0F-6EF8-4287-8CB2-B668D0D0BEF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8" t="11817" r="15577" b="35001"/>
          <a:stretch/>
        </p:blipFill>
        <p:spPr bwMode="auto">
          <a:xfrm>
            <a:off x="7013512" y="1739034"/>
            <a:ext cx="4632514" cy="360287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20341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9271" y="1606642"/>
            <a:ext cx="9284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>
                <a:solidFill>
                  <a:srgbClr val="00002F"/>
                </a:solidFill>
                <a:latin typeface="+mn-ea"/>
              </a:rPr>
              <a:t>01</a:t>
            </a:r>
            <a:endParaRPr lang="ko-KR" altLang="en-US" sz="5000" b="1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17729" y="1807358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0002F"/>
                </a:solidFill>
                <a:latin typeface="+mn-ea"/>
              </a:rPr>
              <a:t>Introduction</a:t>
            </a:r>
            <a:endParaRPr lang="ko-KR" altLang="en-US" sz="2000" b="1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9271" y="2465788"/>
            <a:ext cx="9284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>
                <a:solidFill>
                  <a:srgbClr val="00002F"/>
                </a:solidFill>
                <a:latin typeface="+mn-ea"/>
              </a:rPr>
              <a:t>02</a:t>
            </a:r>
            <a:endParaRPr lang="ko-KR" altLang="en-US" sz="5000" b="1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89270" y="3326092"/>
            <a:ext cx="9284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>
                <a:solidFill>
                  <a:srgbClr val="00002F"/>
                </a:solidFill>
                <a:latin typeface="+mn-ea"/>
              </a:rPr>
              <a:t>03</a:t>
            </a:r>
            <a:endParaRPr lang="ko-KR" altLang="en-US" sz="5000" b="1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89270" y="4186396"/>
            <a:ext cx="9284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>
                <a:solidFill>
                  <a:srgbClr val="00002F"/>
                </a:solidFill>
                <a:latin typeface="+mn-ea"/>
              </a:rPr>
              <a:t>04</a:t>
            </a:r>
            <a:endParaRPr lang="ko-KR" altLang="en-US" sz="5000" b="1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+mn-ea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4">
            <a:extLst>
              <a:ext uri="{FF2B5EF4-FFF2-40B4-BE49-F238E27FC236}">
                <a16:creationId xmlns:a16="http://schemas.microsoft.com/office/drawing/2014/main" id="{19FBDDE4-A4B2-4609-ADBF-13A45D767732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60604-2495-45A2-981C-9032F7551DB5}"/>
              </a:ext>
            </a:extLst>
          </p:cNvPr>
          <p:cNvSpPr/>
          <p:nvPr/>
        </p:nvSpPr>
        <p:spPr>
          <a:xfrm>
            <a:off x="2717728" y="2656946"/>
            <a:ext cx="3981652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0002F"/>
                </a:solidFill>
                <a:latin typeface="+mn-ea"/>
              </a:rPr>
              <a:t>Data curation &amp; inspection</a:t>
            </a:r>
            <a:endParaRPr lang="ko-KR" altLang="en-US" sz="2000" b="1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0C88B3-1529-4A53-9A80-F4BF5451FF34}"/>
              </a:ext>
            </a:extLst>
          </p:cNvPr>
          <p:cNvSpPr/>
          <p:nvPr/>
        </p:nvSpPr>
        <p:spPr>
          <a:xfrm>
            <a:off x="2717727" y="3516092"/>
            <a:ext cx="2591392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0002F"/>
                </a:solidFill>
                <a:latin typeface="+mn-ea"/>
              </a:rPr>
              <a:t>Data preprocessing</a:t>
            </a:r>
            <a:endParaRPr lang="ko-KR" altLang="en-US" sz="2000" b="1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213604-10F6-4618-AD87-A1E7EF288F70}"/>
              </a:ext>
            </a:extLst>
          </p:cNvPr>
          <p:cNvSpPr/>
          <p:nvPr/>
        </p:nvSpPr>
        <p:spPr>
          <a:xfrm>
            <a:off x="2717727" y="4383068"/>
            <a:ext cx="3711066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0002F"/>
                </a:solidFill>
                <a:latin typeface="+mn-ea"/>
              </a:rPr>
              <a:t>Data analysis &amp; evaluation</a:t>
            </a:r>
            <a:endParaRPr lang="ko-KR" altLang="en-US" sz="2000" b="1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D5552F-C1AC-4A85-9FEF-61D6B2DB8216}"/>
              </a:ext>
            </a:extLst>
          </p:cNvPr>
          <p:cNvSpPr txBox="1"/>
          <p:nvPr/>
        </p:nvSpPr>
        <p:spPr>
          <a:xfrm>
            <a:off x="1789270" y="5045230"/>
            <a:ext cx="9284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>
                <a:solidFill>
                  <a:srgbClr val="00002F"/>
                </a:solidFill>
                <a:latin typeface="+mn-ea"/>
              </a:rPr>
              <a:t>05</a:t>
            </a:r>
            <a:endParaRPr lang="ko-KR" altLang="en-US" sz="5000" b="1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1B23B9-B35B-4C78-B489-D599D2668E71}"/>
              </a:ext>
            </a:extLst>
          </p:cNvPr>
          <p:cNvSpPr/>
          <p:nvPr/>
        </p:nvSpPr>
        <p:spPr>
          <a:xfrm>
            <a:off x="2717729" y="5237214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00002F"/>
                </a:solidFill>
                <a:latin typeface="+mn-ea"/>
              </a:rPr>
              <a:t>Conclusion</a:t>
            </a:r>
            <a:endParaRPr lang="ko-KR" altLang="en-US" sz="2000" b="1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7389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696132-16ED-41E2-AA25-BF0202158802}"/>
              </a:ext>
            </a:extLst>
          </p:cNvPr>
          <p:cNvSpPr txBox="1"/>
          <p:nvPr/>
        </p:nvSpPr>
        <p:spPr>
          <a:xfrm>
            <a:off x="933902" y="437391"/>
            <a:ext cx="5076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Analysis </a:t>
            </a:r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</a:rPr>
              <a:t>– Logistic Regression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3CE4E-9988-4012-98AC-52212982235A}"/>
              </a:ext>
            </a:extLst>
          </p:cNvPr>
          <p:cNvSpPr txBox="1"/>
          <p:nvPr/>
        </p:nvSpPr>
        <p:spPr>
          <a:xfrm>
            <a:off x="545123" y="1193507"/>
            <a:ext cx="589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▷ What is Logistic Regression?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그림 28">
            <a:extLst>
              <a:ext uri="{FF2B5EF4-FFF2-40B4-BE49-F238E27FC236}">
                <a16:creationId xmlns:a16="http://schemas.microsoft.com/office/drawing/2014/main" id="{C17AF5E4-4FB7-411F-AD93-405D095CF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6" t="21597" r="68945" b="71898"/>
          <a:stretch>
            <a:fillRect/>
          </a:stretch>
        </p:blipFill>
        <p:spPr bwMode="auto">
          <a:xfrm>
            <a:off x="1568591" y="4528409"/>
            <a:ext cx="3123712" cy="90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29">
            <a:extLst>
              <a:ext uri="{FF2B5EF4-FFF2-40B4-BE49-F238E27FC236}">
                <a16:creationId xmlns:a16="http://schemas.microsoft.com/office/drawing/2014/main" id="{B212E78B-07CD-40EC-B7A9-901EE8B8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2" t="31618" r="65997" b="60419"/>
          <a:stretch>
            <a:fillRect/>
          </a:stretch>
        </p:blipFill>
        <p:spPr bwMode="auto">
          <a:xfrm>
            <a:off x="4954028" y="4493315"/>
            <a:ext cx="4380491" cy="97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12C91652-1D7E-4B81-A866-96F478E8A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8590" y="21090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1D60235-627A-40D1-9947-961C5F461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591" y="5593553"/>
            <a:ext cx="90423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63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▲ Odd ratio and logit function ( θ is probability of 1 occurring )</a:t>
            </a:r>
            <a:endParaRPr kumimoji="0" lang="en-US" altLang="ko-KR" sz="4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4B9743-A370-4709-907E-23F71D0D59E4}"/>
              </a:ext>
            </a:extLst>
          </p:cNvPr>
          <p:cNvSpPr txBox="1"/>
          <p:nvPr/>
        </p:nvSpPr>
        <p:spPr>
          <a:xfrm>
            <a:off x="762667" y="1705274"/>
            <a:ext cx="10624578" cy="2518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470525" algn="l"/>
              </a:tabLst>
            </a:pPr>
            <a:r>
              <a:rPr lang="en-US" altLang="ko-KR" sz="2000" dirty="0"/>
              <a:t>Use regression to predict the probability that the </a:t>
            </a:r>
            <a:r>
              <a:rPr lang="en-US" altLang="ko-KR" sz="2000" b="1" dirty="0"/>
              <a:t>data fall into a category from 0 or 1 </a:t>
            </a:r>
          </a:p>
          <a:p>
            <a:pPr>
              <a:lnSpc>
                <a:spcPct val="200000"/>
              </a:lnSpc>
              <a:tabLst>
                <a:tab pos="5470525" algn="l"/>
              </a:tabLst>
            </a:pPr>
            <a:r>
              <a:rPr lang="en-US" altLang="ko-KR" sz="2000" dirty="0"/>
              <a:t>Proceeds using the </a:t>
            </a:r>
            <a:r>
              <a:rPr lang="en-US" altLang="ko-KR" sz="2000" b="1" dirty="0"/>
              <a:t>logit function </a:t>
            </a:r>
            <a:r>
              <a:rPr lang="en-US" altLang="ko-KR" sz="2000" dirty="0"/>
              <a:t>rather than the linear function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≫</a:t>
            </a:r>
            <a:r>
              <a:rPr lang="ko-KR" altLang="en-US" dirty="0"/>
              <a:t> </a:t>
            </a:r>
            <a:r>
              <a:rPr lang="en-US" altLang="ko-KR" dirty="0"/>
              <a:t>Performs classification predictions by using </a:t>
            </a:r>
            <a:r>
              <a:rPr lang="en-US" altLang="ko-KR" b="1" dirty="0"/>
              <a:t>natural logarithmic values </a:t>
            </a:r>
            <a:r>
              <a:rPr lang="en-US" altLang="ko-KR" dirty="0"/>
              <a:t>for the ratio of probability to probability that it belongs to the target group.</a:t>
            </a:r>
          </a:p>
          <a:p>
            <a:pPr>
              <a:lnSpc>
                <a:spcPct val="200000"/>
              </a:lnSpc>
            </a:pPr>
            <a:r>
              <a:rPr lang="en-US" altLang="ko-KR" sz="2000" dirty="0"/>
              <a:t>Logit function is </a:t>
            </a:r>
            <a:r>
              <a:rPr lang="en-US" altLang="ko-KR" sz="2000" b="1" dirty="0"/>
              <a:t>logarithmic conversion of odds ratio</a:t>
            </a:r>
            <a:r>
              <a:rPr lang="en-US" altLang="ko-KR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33900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3CE4E-9988-4012-98AC-52212982235A}"/>
              </a:ext>
            </a:extLst>
          </p:cNvPr>
          <p:cNvSpPr txBox="1"/>
          <p:nvPr/>
        </p:nvSpPr>
        <p:spPr>
          <a:xfrm>
            <a:off x="545123" y="1193507"/>
            <a:ext cx="589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</a:rPr>
              <a:t>Import libraries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ED78CF-57CA-48BF-8435-9D08CB4B1EDF}"/>
              </a:ext>
            </a:extLst>
          </p:cNvPr>
          <p:cNvSpPr txBox="1"/>
          <p:nvPr/>
        </p:nvSpPr>
        <p:spPr>
          <a:xfrm>
            <a:off x="545123" y="3582068"/>
            <a:ext cx="7925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</a:rPr>
              <a:t>Read preprocessed data and scaling it 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10515-B66B-4C7F-B0B5-6C974F1FAB07}"/>
              </a:ext>
            </a:extLst>
          </p:cNvPr>
          <p:cNvSpPr txBox="1"/>
          <p:nvPr/>
        </p:nvSpPr>
        <p:spPr>
          <a:xfrm>
            <a:off x="933902" y="437391"/>
            <a:ext cx="5076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Analysis </a:t>
            </a:r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</a:rPr>
              <a:t>– Logistic Regression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383E6B6-0E79-4571-9905-89E28167B982}"/>
              </a:ext>
            </a:extLst>
          </p:cNvPr>
          <p:cNvPicPr/>
          <p:nvPr/>
        </p:nvPicPr>
        <p:blipFill rotWithShape="1">
          <a:blip r:embed="rId3"/>
          <a:srcRect l="3988" t="11581" r="68092" b="72819"/>
          <a:stretch/>
        </p:blipFill>
        <p:spPr bwMode="auto">
          <a:xfrm>
            <a:off x="933902" y="1716527"/>
            <a:ext cx="5896759" cy="179071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3701BF-BAEF-469E-A9A7-878164D2DF47}"/>
              </a:ext>
            </a:extLst>
          </p:cNvPr>
          <p:cNvPicPr/>
          <p:nvPr/>
        </p:nvPicPr>
        <p:blipFill rotWithShape="1">
          <a:blip r:embed="rId4"/>
          <a:srcRect t="32048" r="69569" b="50363"/>
          <a:stretch/>
        </p:blipFill>
        <p:spPr bwMode="auto">
          <a:xfrm>
            <a:off x="933901" y="4248091"/>
            <a:ext cx="5896760" cy="177725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711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3CE4E-9988-4012-98AC-52212982235A}"/>
              </a:ext>
            </a:extLst>
          </p:cNvPr>
          <p:cNvSpPr txBox="1"/>
          <p:nvPr/>
        </p:nvSpPr>
        <p:spPr>
          <a:xfrm>
            <a:off x="545123" y="1193507"/>
            <a:ext cx="7283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</a:rPr>
              <a:t>Analyze data by logistic regression model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1330E6-4125-463B-9418-78E01D77EE5B}"/>
              </a:ext>
            </a:extLst>
          </p:cNvPr>
          <p:cNvSpPr txBox="1"/>
          <p:nvPr/>
        </p:nvSpPr>
        <p:spPr>
          <a:xfrm>
            <a:off x="933902" y="437391"/>
            <a:ext cx="5076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Analysis </a:t>
            </a:r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</a:rPr>
              <a:t>– Logistic Regression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5746BD-EE2A-4119-91C2-9B6E1740FADE}"/>
              </a:ext>
            </a:extLst>
          </p:cNvPr>
          <p:cNvPicPr/>
          <p:nvPr/>
        </p:nvPicPr>
        <p:blipFill rotWithShape="1">
          <a:blip r:embed="rId3"/>
          <a:srcRect t="49896" r="69569" b="8082"/>
          <a:stretch/>
        </p:blipFill>
        <p:spPr bwMode="auto">
          <a:xfrm>
            <a:off x="933901" y="1804819"/>
            <a:ext cx="5896759" cy="455423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DB3B027-A123-4CD0-9AC5-7B2A1F54F6EB}"/>
              </a:ext>
            </a:extLst>
          </p:cNvPr>
          <p:cNvSpPr/>
          <p:nvPr/>
        </p:nvSpPr>
        <p:spPr>
          <a:xfrm>
            <a:off x="933901" y="2229536"/>
            <a:ext cx="2467025" cy="57783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06E871-6FBD-4476-AC82-C8EFB565DF48}"/>
              </a:ext>
            </a:extLst>
          </p:cNvPr>
          <p:cNvSpPr txBox="1"/>
          <p:nvPr/>
        </p:nvSpPr>
        <p:spPr>
          <a:xfrm>
            <a:off x="6441740" y="1872121"/>
            <a:ext cx="4596719" cy="12926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/>
          </a:p>
          <a:p>
            <a:pPr algn="ctr"/>
            <a:r>
              <a:rPr lang="en-US" altLang="ko-KR" sz="2000" b="1" dirty="0" err="1"/>
              <a:t>np.logspace</a:t>
            </a:r>
            <a:r>
              <a:rPr lang="en-US" altLang="ko-KR" sz="2000" b="1" dirty="0"/>
              <a:t>(start, end, num = N )</a:t>
            </a:r>
          </a:p>
          <a:p>
            <a:r>
              <a:rPr lang="en-US" altLang="ko-KR" dirty="0"/>
              <a:t>-&gt; N logarithmic scale from ‘start’ to ‘end’</a:t>
            </a:r>
          </a:p>
          <a:p>
            <a:pPr algn="ctr"/>
            <a:endParaRPr lang="ko-KR" altLang="en-US" sz="2000" b="1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1F34003-82B4-401A-95F6-359426EF5552}"/>
              </a:ext>
            </a:extLst>
          </p:cNvPr>
          <p:cNvCxnSpPr>
            <a:cxnSpLocks/>
          </p:cNvCxnSpPr>
          <p:nvPr/>
        </p:nvCxnSpPr>
        <p:spPr>
          <a:xfrm flipV="1">
            <a:off x="3625516" y="2518454"/>
            <a:ext cx="2695073" cy="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58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1330E6-4125-463B-9418-78E01D77EE5B}"/>
              </a:ext>
            </a:extLst>
          </p:cNvPr>
          <p:cNvSpPr txBox="1"/>
          <p:nvPr/>
        </p:nvSpPr>
        <p:spPr>
          <a:xfrm>
            <a:off x="933902" y="437391"/>
            <a:ext cx="5076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Analysis </a:t>
            </a:r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</a:rPr>
              <a:t>– Logistic Regression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5746BD-EE2A-4119-91C2-9B6E1740FADE}"/>
              </a:ext>
            </a:extLst>
          </p:cNvPr>
          <p:cNvPicPr/>
          <p:nvPr/>
        </p:nvPicPr>
        <p:blipFill rotWithShape="1">
          <a:blip r:embed="rId3"/>
          <a:srcRect t="49896" r="69569" b="8082"/>
          <a:stretch/>
        </p:blipFill>
        <p:spPr bwMode="auto">
          <a:xfrm>
            <a:off x="933901" y="1804819"/>
            <a:ext cx="5896759" cy="455423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DB3B027-A123-4CD0-9AC5-7B2A1F54F6EB}"/>
              </a:ext>
            </a:extLst>
          </p:cNvPr>
          <p:cNvSpPr/>
          <p:nvPr/>
        </p:nvSpPr>
        <p:spPr>
          <a:xfrm>
            <a:off x="933901" y="3110691"/>
            <a:ext cx="5076199" cy="142920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06E871-6FBD-4476-AC82-C8EFB565DF48}"/>
              </a:ext>
            </a:extLst>
          </p:cNvPr>
          <p:cNvSpPr txBox="1"/>
          <p:nvPr/>
        </p:nvSpPr>
        <p:spPr>
          <a:xfrm>
            <a:off x="7436981" y="3163572"/>
            <a:ext cx="372895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/>
          </a:p>
          <a:p>
            <a:pPr algn="ctr"/>
            <a:r>
              <a:rPr lang="en-US" altLang="ko-KR" sz="2000" b="1" dirty="0"/>
              <a:t>Find best parameter which has the largest accuracy</a:t>
            </a:r>
            <a:endParaRPr lang="en-US" altLang="ko-KR" dirty="0"/>
          </a:p>
          <a:p>
            <a:pPr algn="ctr"/>
            <a:endParaRPr lang="ko-KR" altLang="en-US" sz="2000" b="1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1F34003-82B4-401A-95F6-359426EF5552}"/>
              </a:ext>
            </a:extLst>
          </p:cNvPr>
          <p:cNvCxnSpPr>
            <a:cxnSpLocks/>
          </p:cNvCxnSpPr>
          <p:nvPr/>
        </p:nvCxnSpPr>
        <p:spPr>
          <a:xfrm flipV="1">
            <a:off x="6239486" y="3815519"/>
            <a:ext cx="1197495" cy="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1D0701-7EC6-4789-8CE8-4FC04536EE69}"/>
              </a:ext>
            </a:extLst>
          </p:cNvPr>
          <p:cNvSpPr txBox="1"/>
          <p:nvPr/>
        </p:nvSpPr>
        <p:spPr>
          <a:xfrm>
            <a:off x="545123" y="1193507"/>
            <a:ext cx="7283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</a:rPr>
              <a:t>Analyze data by logistic regression model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3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3CE4E-9988-4012-98AC-52212982235A}"/>
              </a:ext>
            </a:extLst>
          </p:cNvPr>
          <p:cNvSpPr txBox="1"/>
          <p:nvPr/>
        </p:nvSpPr>
        <p:spPr>
          <a:xfrm>
            <a:off x="545123" y="1193507"/>
            <a:ext cx="7187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</a:rPr>
              <a:t>Make confusion matrix by predict result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B131F2-D9BE-4DAB-986F-2F7E74BEB90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t="17254" r="61844" b="32165"/>
          <a:stretch/>
        </p:blipFill>
        <p:spPr bwMode="auto">
          <a:xfrm>
            <a:off x="933901" y="1804819"/>
            <a:ext cx="6204835" cy="455423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249870-D550-48BB-BB51-8EDC6980B3FC}"/>
              </a:ext>
            </a:extLst>
          </p:cNvPr>
          <p:cNvSpPr txBox="1"/>
          <p:nvPr/>
        </p:nvSpPr>
        <p:spPr>
          <a:xfrm>
            <a:off x="933902" y="437391"/>
            <a:ext cx="5076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Analysis </a:t>
            </a:r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</a:rPr>
              <a:t>– Logistic Regression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804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3CE4E-9988-4012-98AC-52212982235A}"/>
              </a:ext>
            </a:extLst>
          </p:cNvPr>
          <p:cNvSpPr txBox="1"/>
          <p:nvPr/>
        </p:nvSpPr>
        <p:spPr>
          <a:xfrm>
            <a:off x="545123" y="1193507"/>
            <a:ext cx="589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</a:rPr>
              <a:t>Result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2F6C0E-FAC4-4222-8929-F9ACF9E6B733}"/>
              </a:ext>
            </a:extLst>
          </p:cNvPr>
          <p:cNvSpPr txBox="1"/>
          <p:nvPr/>
        </p:nvSpPr>
        <p:spPr>
          <a:xfrm>
            <a:off x="933902" y="437391"/>
            <a:ext cx="5076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Analysis </a:t>
            </a:r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</a:rPr>
              <a:t>– Logistic Regression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1D8D0B8-940D-4BB4-AEB2-94FEC0264CE6}"/>
              </a:ext>
            </a:extLst>
          </p:cNvPr>
          <p:cNvPicPr/>
          <p:nvPr/>
        </p:nvPicPr>
        <p:blipFill rotWithShape="1">
          <a:blip r:embed="rId3"/>
          <a:srcRect l="12232" t="32381" r="50271" b="55092"/>
          <a:stretch/>
        </p:blipFill>
        <p:spPr bwMode="auto">
          <a:xfrm>
            <a:off x="933902" y="1804819"/>
            <a:ext cx="6231691" cy="118829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6C9907-BF9F-4A8F-85E5-ED96385B0859}"/>
              </a:ext>
            </a:extLst>
          </p:cNvPr>
          <p:cNvPicPr/>
          <p:nvPr/>
        </p:nvPicPr>
        <p:blipFill rotWithShape="1">
          <a:blip r:embed="rId3"/>
          <a:srcRect l="52511" t="19696" r="8933" b="27715"/>
          <a:stretch/>
        </p:blipFill>
        <p:spPr bwMode="auto">
          <a:xfrm>
            <a:off x="933902" y="3110691"/>
            <a:ext cx="4873340" cy="330991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F4F49B-B92B-48C3-895E-464EB536F17F}"/>
              </a:ext>
            </a:extLst>
          </p:cNvPr>
          <p:cNvSpPr txBox="1"/>
          <p:nvPr/>
        </p:nvSpPr>
        <p:spPr>
          <a:xfrm>
            <a:off x="5807242" y="5880790"/>
            <a:ext cx="44207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◀ </a:t>
            </a:r>
            <a:r>
              <a:rPr lang="en-US" altLang="ko-KR" sz="2000" b="1" dirty="0">
                <a:solidFill>
                  <a:srgbClr val="4C8084"/>
                </a:solidFill>
              </a:rPr>
              <a:t>Heatmap of confusion matrix</a:t>
            </a:r>
            <a:endParaRPr lang="en-US" altLang="ko-KR" dirty="0">
              <a:solidFill>
                <a:srgbClr val="4C8084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1D369B-4819-464F-B8A1-8BD71A0FB845}"/>
              </a:ext>
            </a:extLst>
          </p:cNvPr>
          <p:cNvSpPr/>
          <p:nvPr/>
        </p:nvSpPr>
        <p:spPr>
          <a:xfrm>
            <a:off x="933902" y="2229854"/>
            <a:ext cx="2932245" cy="46789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1F331D-0C54-4C62-9A09-B9130974A359}"/>
              </a:ext>
            </a:extLst>
          </p:cNvPr>
          <p:cNvSpPr txBox="1"/>
          <p:nvPr/>
        </p:nvSpPr>
        <p:spPr>
          <a:xfrm>
            <a:off x="5743602" y="2277645"/>
            <a:ext cx="2274036" cy="4000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Best parameter</a:t>
            </a:r>
            <a:endParaRPr lang="en-US" altLang="ko-KR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7E3C8FD-D2CA-48A7-B65E-6F68F5511DAF}"/>
              </a:ext>
            </a:extLst>
          </p:cNvPr>
          <p:cNvCxnSpPr>
            <a:cxnSpLocks/>
          </p:cNvCxnSpPr>
          <p:nvPr/>
        </p:nvCxnSpPr>
        <p:spPr>
          <a:xfrm>
            <a:off x="4170947" y="2477684"/>
            <a:ext cx="1344922" cy="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77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3CE4E-9988-4012-98AC-52212982235A}"/>
              </a:ext>
            </a:extLst>
          </p:cNvPr>
          <p:cNvSpPr txBox="1"/>
          <p:nvPr/>
        </p:nvSpPr>
        <p:spPr>
          <a:xfrm>
            <a:off x="545123" y="1193507"/>
            <a:ext cx="8743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</a:rPr>
              <a:t>Import libraries and read preprocessed data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CDFFD3E-7EBA-4209-AB70-0693C30ADD06}"/>
              </a:ext>
            </a:extLst>
          </p:cNvPr>
          <p:cNvPicPr/>
          <p:nvPr/>
        </p:nvPicPr>
        <p:blipFill rotWithShape="1">
          <a:blip r:embed="rId3"/>
          <a:srcRect l="8244" t="5909" r="66762" b="65255"/>
          <a:stretch/>
        </p:blipFill>
        <p:spPr bwMode="auto">
          <a:xfrm>
            <a:off x="933901" y="1768486"/>
            <a:ext cx="6584617" cy="459056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A4A823-D730-4F65-91D2-88D78AF787A6}"/>
              </a:ext>
            </a:extLst>
          </p:cNvPr>
          <p:cNvSpPr txBox="1"/>
          <p:nvPr/>
        </p:nvSpPr>
        <p:spPr>
          <a:xfrm>
            <a:off x="933901" y="437391"/>
            <a:ext cx="6910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Evaluation </a:t>
            </a:r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K-Fold 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</a:rPr>
              <a:t>validation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KNN algorithm )</a:t>
            </a:r>
            <a:endParaRPr lang="ko-KR" altLang="en-US" sz="32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594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1D87EA-0B97-4A7F-8780-721C2E54E07D}"/>
              </a:ext>
            </a:extLst>
          </p:cNvPr>
          <p:cNvSpPr txBox="1"/>
          <p:nvPr/>
        </p:nvSpPr>
        <p:spPr>
          <a:xfrm>
            <a:off x="545123" y="1193507"/>
            <a:ext cx="8743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</a:rPr>
              <a:t>Create scaler and fit the input data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A53C6DD-E4E8-4781-8D33-330B3150EA9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3" t="23636" r="62462" b="52492"/>
          <a:stretch/>
        </p:blipFill>
        <p:spPr bwMode="auto">
          <a:xfrm>
            <a:off x="933902" y="1756978"/>
            <a:ext cx="5675445" cy="257467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954A5F9-5CA8-4228-900C-9FA9BB6C4B6A}"/>
              </a:ext>
            </a:extLst>
          </p:cNvPr>
          <p:cNvSpPr txBox="1"/>
          <p:nvPr/>
        </p:nvSpPr>
        <p:spPr>
          <a:xfrm>
            <a:off x="545123" y="4732192"/>
            <a:ext cx="8743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</a:rPr>
              <a:t>Create Stratified Shuffle Split 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5A46D24-49A2-49D2-A5FA-02DC837480E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3" t="47981" r="59558" b="46342"/>
          <a:stretch/>
        </p:blipFill>
        <p:spPr bwMode="auto">
          <a:xfrm>
            <a:off x="933902" y="5295663"/>
            <a:ext cx="6766309" cy="652113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E7778A6-AAE3-495B-AB75-91FCE74CB12E}"/>
              </a:ext>
            </a:extLst>
          </p:cNvPr>
          <p:cNvSpPr txBox="1"/>
          <p:nvPr/>
        </p:nvSpPr>
        <p:spPr>
          <a:xfrm>
            <a:off x="7507977" y="3716529"/>
            <a:ext cx="356080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Split data by test and train 10 times in the </a:t>
            </a:r>
            <a:r>
              <a:rPr lang="en-US" altLang="ko-KR" sz="2000" b="1" dirty="0">
                <a:solidFill>
                  <a:srgbClr val="4C8084"/>
                </a:solidFill>
              </a:rPr>
              <a:t>same distribution</a:t>
            </a:r>
            <a:endParaRPr lang="en-US" altLang="ko-KR" dirty="0">
              <a:solidFill>
                <a:srgbClr val="4C8084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533A806-6D6A-4557-8DEB-353FA4E68314}"/>
              </a:ext>
            </a:extLst>
          </p:cNvPr>
          <p:cNvCxnSpPr>
            <a:cxnSpLocks/>
          </p:cNvCxnSpPr>
          <p:nvPr/>
        </p:nvCxnSpPr>
        <p:spPr>
          <a:xfrm flipV="1">
            <a:off x="5662863" y="4331654"/>
            <a:ext cx="1845114" cy="57723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AF33CBD-8844-4383-8F40-10135D553209}"/>
              </a:ext>
            </a:extLst>
          </p:cNvPr>
          <p:cNvSpPr txBox="1"/>
          <p:nvPr/>
        </p:nvSpPr>
        <p:spPr>
          <a:xfrm>
            <a:off x="933901" y="437391"/>
            <a:ext cx="6910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Evaluation </a:t>
            </a:r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K-Fold 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</a:rPr>
              <a:t>validation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KNN algorithm )</a:t>
            </a:r>
            <a:endParaRPr lang="ko-KR" altLang="en-US" sz="32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8F7431-9F33-48FF-9BAA-B26A1A895B82}"/>
              </a:ext>
            </a:extLst>
          </p:cNvPr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287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696132-16ED-41E2-AA25-BF0202158802}"/>
              </a:ext>
            </a:extLst>
          </p:cNvPr>
          <p:cNvSpPr txBox="1"/>
          <p:nvPr/>
        </p:nvSpPr>
        <p:spPr>
          <a:xfrm>
            <a:off x="933901" y="437391"/>
            <a:ext cx="6910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Evaluation </a:t>
            </a:r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K-Fold 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</a:rPr>
              <a:t>validation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KNN algorithm )</a:t>
            </a:r>
            <a:endParaRPr lang="ko-KR" altLang="en-US" sz="32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3CE4E-9988-4012-98AC-52212982235A}"/>
              </a:ext>
            </a:extLst>
          </p:cNvPr>
          <p:cNvSpPr txBox="1"/>
          <p:nvPr/>
        </p:nvSpPr>
        <p:spPr>
          <a:xfrm>
            <a:off x="545122" y="1193507"/>
            <a:ext cx="1110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Make the KNN model and do K-Fold validation with each scaler(K = 10)  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8166D3-7354-40DB-9B2B-146BB574928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4" t="52353" r="53706" b="29116"/>
          <a:stretch/>
        </p:blipFill>
        <p:spPr bwMode="auto">
          <a:xfrm>
            <a:off x="933901" y="1756445"/>
            <a:ext cx="7780191" cy="2320964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8A2C9EA-594C-42D5-BC84-8BDF4EDB93A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3" t="73760" r="56649" b="7574"/>
          <a:stretch/>
        </p:blipFill>
        <p:spPr bwMode="auto">
          <a:xfrm>
            <a:off x="933901" y="4737592"/>
            <a:ext cx="5723573" cy="1621461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E4B060-F18C-4855-885A-0D98B37F8D29}"/>
              </a:ext>
            </a:extLst>
          </p:cNvPr>
          <p:cNvSpPr txBox="1"/>
          <p:nvPr/>
        </p:nvSpPr>
        <p:spPr>
          <a:xfrm>
            <a:off x="545123" y="4216702"/>
            <a:ext cx="8743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Print results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D71177-5381-450B-BD3D-0FE8F505666A}"/>
              </a:ext>
            </a:extLst>
          </p:cNvPr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3437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3CE4E-9988-4012-98AC-52212982235A}"/>
              </a:ext>
            </a:extLst>
          </p:cNvPr>
          <p:cNvSpPr txBox="1"/>
          <p:nvPr/>
        </p:nvSpPr>
        <p:spPr>
          <a:xfrm>
            <a:off x="545123" y="1193507"/>
            <a:ext cx="8743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</a:rPr>
              <a:t>Result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9DA9D7-D71E-4BF2-B34B-4DFBD933C1D2}"/>
              </a:ext>
            </a:extLst>
          </p:cNvPr>
          <p:cNvSpPr txBox="1"/>
          <p:nvPr/>
        </p:nvSpPr>
        <p:spPr>
          <a:xfrm>
            <a:off x="933901" y="437391"/>
            <a:ext cx="6910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Evaluation </a:t>
            </a:r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K-Fold 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</a:rPr>
              <a:t>validation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KNN algorithm )</a:t>
            </a:r>
            <a:endParaRPr lang="ko-KR" altLang="en-US" sz="32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A3F9151-36AA-4996-9D2B-507342B614BE}"/>
              </a:ext>
            </a:extLst>
          </p:cNvPr>
          <p:cNvPicPr/>
          <p:nvPr/>
        </p:nvPicPr>
        <p:blipFill rotWithShape="1">
          <a:blip r:embed="rId3"/>
          <a:srcRect l="13295" t="23605" r="51739" b="57219"/>
          <a:stretch/>
        </p:blipFill>
        <p:spPr bwMode="auto">
          <a:xfrm>
            <a:off x="933901" y="1804819"/>
            <a:ext cx="8261857" cy="246592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2A76A0-A28A-4D58-9A08-F9184E8BE04E}"/>
              </a:ext>
            </a:extLst>
          </p:cNvPr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44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C8084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2966880" y="2921168"/>
              <a:ext cx="625825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rgbClr val="4C808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Introduction</a:t>
              </a:r>
              <a:endParaRPr lang="ko-KR" altLang="en-US" sz="8000" b="1" dirty="0">
                <a:solidFill>
                  <a:srgbClr val="4C8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329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3CE4E-9988-4012-98AC-52212982235A}"/>
              </a:ext>
            </a:extLst>
          </p:cNvPr>
          <p:cNvSpPr txBox="1"/>
          <p:nvPr/>
        </p:nvSpPr>
        <p:spPr>
          <a:xfrm>
            <a:off x="545123" y="1193507"/>
            <a:ext cx="8743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</a:rPr>
              <a:t>Import libraries and read preprocessed data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B3DFFA-277C-4247-9621-44D212A8DE5C}"/>
              </a:ext>
            </a:extLst>
          </p:cNvPr>
          <p:cNvPicPr/>
          <p:nvPr/>
        </p:nvPicPr>
        <p:blipFill rotWithShape="1">
          <a:blip r:embed="rId3"/>
          <a:srcRect l="4919" t="6243" r="71549" b="72109"/>
          <a:stretch/>
        </p:blipFill>
        <p:spPr bwMode="auto">
          <a:xfrm>
            <a:off x="933901" y="1716959"/>
            <a:ext cx="5606049" cy="274548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ADDF28-B9DF-4FBF-9018-DEA4EB5CB9AC}"/>
              </a:ext>
            </a:extLst>
          </p:cNvPr>
          <p:cNvSpPr txBox="1"/>
          <p:nvPr/>
        </p:nvSpPr>
        <p:spPr>
          <a:xfrm>
            <a:off x="933901" y="437391"/>
            <a:ext cx="6910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Evaluation </a:t>
            </a:r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K-Fold 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</a:rPr>
              <a:t>validation( Logistic Regression 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2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ECBEDE-2C71-41EF-AD65-B12A3E8A8956}"/>
              </a:ext>
            </a:extLst>
          </p:cNvPr>
          <p:cNvSpPr txBox="1"/>
          <p:nvPr/>
        </p:nvSpPr>
        <p:spPr>
          <a:xfrm>
            <a:off x="495607" y="4575077"/>
            <a:ext cx="8743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</a:rPr>
              <a:t>Create scaler and fit the input data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72A956C-A47E-42C6-87C3-3B4E8503B15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8" t="37361" r="71132" b="50499"/>
          <a:stretch/>
        </p:blipFill>
        <p:spPr bwMode="auto">
          <a:xfrm>
            <a:off x="933900" y="5149373"/>
            <a:ext cx="5606049" cy="1309725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84F8F2-7103-4E83-9677-D37DB156F788}"/>
              </a:ext>
            </a:extLst>
          </p:cNvPr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2086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E3C36FD-FCB3-46DD-A01E-7676465C447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8" t="53091" r="64463" b="23484"/>
          <a:stretch/>
        </p:blipFill>
        <p:spPr bwMode="auto">
          <a:xfrm>
            <a:off x="1026521" y="2195845"/>
            <a:ext cx="8630825" cy="4112894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1D87EA-0B97-4A7F-8780-721C2E54E07D}"/>
              </a:ext>
            </a:extLst>
          </p:cNvPr>
          <p:cNvSpPr txBox="1"/>
          <p:nvPr/>
        </p:nvSpPr>
        <p:spPr>
          <a:xfrm>
            <a:off x="545123" y="1193507"/>
            <a:ext cx="9885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Make the Logistic Regression model and do K-Fold validation with each</a:t>
            </a:r>
          </a:p>
          <a:p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    scaler(K = 10) 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7778A6-AAE3-495B-AB75-91FCE74CB12E}"/>
              </a:ext>
            </a:extLst>
          </p:cNvPr>
          <p:cNvSpPr txBox="1"/>
          <p:nvPr/>
        </p:nvSpPr>
        <p:spPr>
          <a:xfrm>
            <a:off x="8037367" y="3027357"/>
            <a:ext cx="356080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Split data by test and train 10 times in the </a:t>
            </a:r>
            <a:r>
              <a:rPr lang="en-US" altLang="ko-KR" sz="2000" b="1" dirty="0">
                <a:solidFill>
                  <a:srgbClr val="4C8084"/>
                </a:solidFill>
              </a:rPr>
              <a:t>same distribution</a:t>
            </a:r>
            <a:endParaRPr lang="en-US" altLang="ko-KR" dirty="0">
              <a:solidFill>
                <a:srgbClr val="4C8084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533A806-6D6A-4557-8DEB-353FA4E68314}"/>
              </a:ext>
            </a:extLst>
          </p:cNvPr>
          <p:cNvCxnSpPr>
            <a:cxnSpLocks/>
          </p:cNvCxnSpPr>
          <p:nvPr/>
        </p:nvCxnSpPr>
        <p:spPr>
          <a:xfrm flipV="1">
            <a:off x="6224339" y="3535189"/>
            <a:ext cx="1620249" cy="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214657-9C3E-41CC-AEC2-C38F88AC8147}"/>
              </a:ext>
            </a:extLst>
          </p:cNvPr>
          <p:cNvSpPr/>
          <p:nvPr/>
        </p:nvSpPr>
        <p:spPr>
          <a:xfrm>
            <a:off x="1026522" y="2956935"/>
            <a:ext cx="4941141" cy="115650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27B55E-A906-46DE-9EBB-4DB18987C12C}"/>
              </a:ext>
            </a:extLst>
          </p:cNvPr>
          <p:cNvSpPr txBox="1"/>
          <p:nvPr/>
        </p:nvSpPr>
        <p:spPr>
          <a:xfrm>
            <a:off x="933901" y="437391"/>
            <a:ext cx="6910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Evaluation </a:t>
            </a:r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K-Fold 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</a:rPr>
              <a:t>validation( Logistic Regression 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2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C4E767-F365-4AEC-A554-23ACE1D6E09D}"/>
              </a:ext>
            </a:extLst>
          </p:cNvPr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289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0" grpId="0" animBg="1"/>
      <p:bldP spid="2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3CE4E-9988-4012-98AC-52212982235A}"/>
              </a:ext>
            </a:extLst>
          </p:cNvPr>
          <p:cNvSpPr txBox="1"/>
          <p:nvPr/>
        </p:nvSpPr>
        <p:spPr>
          <a:xfrm>
            <a:off x="545122" y="1193507"/>
            <a:ext cx="1110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Print results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E4B060-F18C-4855-885A-0D98B37F8D29}"/>
              </a:ext>
            </a:extLst>
          </p:cNvPr>
          <p:cNvSpPr txBox="1"/>
          <p:nvPr/>
        </p:nvSpPr>
        <p:spPr>
          <a:xfrm>
            <a:off x="545123" y="3652674"/>
            <a:ext cx="8743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Results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A3503B-7D72-476F-B954-2C2EC4D5EC1F}"/>
              </a:ext>
            </a:extLst>
          </p:cNvPr>
          <p:cNvSpPr txBox="1"/>
          <p:nvPr/>
        </p:nvSpPr>
        <p:spPr>
          <a:xfrm>
            <a:off x="933901" y="437391"/>
            <a:ext cx="6910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Evaluation </a:t>
            </a:r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K-Fold 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</a:rPr>
              <a:t>validation( Logistic Regression 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2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1079CAB-4135-45B4-939F-F4481C5B793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8" t="82444" r="67413" b="7639"/>
          <a:stretch/>
        </p:blipFill>
        <p:spPr bwMode="auto">
          <a:xfrm>
            <a:off x="933900" y="1732850"/>
            <a:ext cx="6910687" cy="1533058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B8E4A5-F5B1-438D-9D80-5B05A770A563}"/>
              </a:ext>
            </a:extLst>
          </p:cNvPr>
          <p:cNvPicPr/>
          <p:nvPr/>
        </p:nvPicPr>
        <p:blipFill rotWithShape="1">
          <a:blip r:embed="rId4"/>
          <a:srcRect l="1595" t="32618" r="61977" b="53201"/>
          <a:stretch/>
        </p:blipFill>
        <p:spPr bwMode="auto">
          <a:xfrm>
            <a:off x="933900" y="4197705"/>
            <a:ext cx="7295700" cy="166027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1FD2A3-2E3F-4223-8D94-56EC129862BD}"/>
              </a:ext>
            </a:extLst>
          </p:cNvPr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407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C8084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3334672" y="2921168"/>
              <a:ext cx="552266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b="1" dirty="0">
                  <a:solidFill>
                    <a:srgbClr val="4C808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Conclusion</a:t>
              </a:r>
              <a:endParaRPr lang="ko-KR" altLang="en-US" sz="8000" b="1" dirty="0">
                <a:solidFill>
                  <a:srgbClr val="4C80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124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3CE4E-9988-4012-98AC-52212982235A}"/>
              </a:ext>
            </a:extLst>
          </p:cNvPr>
          <p:cNvSpPr txBox="1"/>
          <p:nvPr/>
        </p:nvSpPr>
        <p:spPr>
          <a:xfrm>
            <a:off x="545122" y="1193507"/>
            <a:ext cx="5294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KNN</a:t>
            </a:r>
            <a:r>
              <a:rPr lang="ko-KR" altLang="en-US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algorithm accuracy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A3503B-7D72-476F-B954-2C2EC4D5EC1F}"/>
              </a:ext>
            </a:extLst>
          </p:cNvPr>
          <p:cNvSpPr txBox="1"/>
          <p:nvPr/>
        </p:nvSpPr>
        <p:spPr>
          <a:xfrm>
            <a:off x="933901" y="437391"/>
            <a:ext cx="6910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</a:rPr>
              <a:t>Conclusion</a:t>
            </a:r>
            <a:endParaRPr lang="ko-KR" altLang="en-US" sz="32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146BA3-7C99-4DE3-9B0B-A0C971875F7D}"/>
              </a:ext>
            </a:extLst>
          </p:cNvPr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9E7AB-DB28-450D-8108-72ED4C9CEB91}"/>
              </a:ext>
            </a:extLst>
          </p:cNvPr>
          <p:cNvSpPr txBox="1"/>
          <p:nvPr/>
        </p:nvSpPr>
        <p:spPr>
          <a:xfrm>
            <a:off x="545122" y="4039672"/>
            <a:ext cx="5294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Logistic regression accuracy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ECD4A2-3C55-4B0C-891B-32FBED464855}"/>
              </a:ext>
            </a:extLst>
          </p:cNvPr>
          <p:cNvGrpSpPr/>
          <p:nvPr/>
        </p:nvGrpSpPr>
        <p:grpSpPr>
          <a:xfrm>
            <a:off x="933901" y="1728124"/>
            <a:ext cx="6910687" cy="1965076"/>
            <a:chOff x="933901" y="1728124"/>
            <a:chExt cx="6910687" cy="196507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114A230-EC8F-4423-9BAD-A54454FE995D}"/>
                </a:ext>
              </a:extLst>
            </p:cNvPr>
            <p:cNvPicPr/>
            <p:nvPr/>
          </p:nvPicPr>
          <p:blipFill rotWithShape="1">
            <a:blip r:embed="rId3"/>
            <a:srcRect l="13295" t="23605" r="51739" b="57219"/>
            <a:stretch/>
          </p:blipFill>
          <p:spPr bwMode="auto">
            <a:xfrm>
              <a:off x="933901" y="1728124"/>
              <a:ext cx="6910687" cy="1965076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0AE866B-927B-4DF3-87B9-A10564B02611}"/>
                </a:ext>
              </a:extLst>
            </p:cNvPr>
            <p:cNvSpPr/>
            <p:nvPr/>
          </p:nvSpPr>
          <p:spPr>
            <a:xfrm>
              <a:off x="2566737" y="1754576"/>
              <a:ext cx="619785" cy="2442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457C64D-CBDB-4361-9A32-39BE5E8345E6}"/>
                </a:ext>
              </a:extLst>
            </p:cNvPr>
            <p:cNvSpPr/>
            <p:nvPr/>
          </p:nvSpPr>
          <p:spPr>
            <a:xfrm>
              <a:off x="2566737" y="2380191"/>
              <a:ext cx="619785" cy="2442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30B005C-7E81-4181-90DB-25AA77EE143C}"/>
                </a:ext>
              </a:extLst>
            </p:cNvPr>
            <p:cNvSpPr/>
            <p:nvPr/>
          </p:nvSpPr>
          <p:spPr>
            <a:xfrm>
              <a:off x="2566737" y="3005806"/>
              <a:ext cx="619785" cy="2442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1A244BA-C995-46C0-85C1-5B1B4EA00274}"/>
              </a:ext>
            </a:extLst>
          </p:cNvPr>
          <p:cNvGrpSpPr/>
          <p:nvPr/>
        </p:nvGrpSpPr>
        <p:grpSpPr>
          <a:xfrm>
            <a:off x="933901" y="4583548"/>
            <a:ext cx="7295700" cy="1680244"/>
            <a:chOff x="933901" y="4583548"/>
            <a:chExt cx="7295700" cy="168024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8539164-45B4-4CA0-B580-F156E5A71B4C}"/>
                </a:ext>
              </a:extLst>
            </p:cNvPr>
            <p:cNvPicPr/>
            <p:nvPr/>
          </p:nvPicPr>
          <p:blipFill rotWithShape="1">
            <a:blip r:embed="rId4"/>
            <a:srcRect l="1595" t="32618" r="61977" b="53201"/>
            <a:stretch/>
          </p:blipFill>
          <p:spPr bwMode="auto">
            <a:xfrm>
              <a:off x="933901" y="4603516"/>
              <a:ext cx="7295700" cy="1660276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68B7848-9079-477A-B967-F0CCD95F7888}"/>
                </a:ext>
              </a:extLst>
            </p:cNvPr>
            <p:cNvSpPr/>
            <p:nvPr/>
          </p:nvSpPr>
          <p:spPr>
            <a:xfrm>
              <a:off x="2566737" y="4583548"/>
              <a:ext cx="619785" cy="2442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C55D285-D50D-4DAF-A852-CE2A668E7A4C}"/>
                </a:ext>
              </a:extLst>
            </p:cNvPr>
            <p:cNvSpPr/>
            <p:nvPr/>
          </p:nvSpPr>
          <p:spPr>
            <a:xfrm>
              <a:off x="2566737" y="5458072"/>
              <a:ext cx="619785" cy="2442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9573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63CE4E-9988-4012-98AC-52212982235A}"/>
              </a:ext>
            </a:extLst>
          </p:cNvPr>
          <p:cNvSpPr txBox="1"/>
          <p:nvPr/>
        </p:nvSpPr>
        <p:spPr>
          <a:xfrm>
            <a:off x="689501" y="2182505"/>
            <a:ext cx="974139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∴ Accuracy : 85%</a:t>
            </a:r>
          </a:p>
          <a:p>
            <a:endParaRPr lang="en-US" altLang="ko-KR" sz="2400" b="1" spc="-150" dirty="0">
              <a:solidFill>
                <a:srgbClr val="2E4E50"/>
              </a:solidFill>
              <a:latin typeface="맑은 고딕" panose="020B0503020000020004" pitchFamily="50" charset="-127"/>
            </a:endParaRPr>
          </a:p>
          <a:p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≫ This accuracy can be thought to be quite high. </a:t>
            </a:r>
          </a:p>
          <a:p>
            <a:endParaRPr lang="en-US" altLang="ko-KR" sz="2400" b="1" spc="-150" dirty="0">
              <a:solidFill>
                <a:srgbClr val="2E4E50"/>
              </a:solidFill>
              <a:latin typeface="맑은 고딕" panose="020B0503020000020004" pitchFamily="50" charset="-127"/>
            </a:endParaRPr>
          </a:p>
          <a:p>
            <a:r>
              <a:rPr lang="en-US" altLang="ko-KR" sz="32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However, </a:t>
            </a:r>
            <a:r>
              <a:rPr lang="en-US" altLang="ko-KR" sz="2400" b="1" spc="-150" dirty="0">
                <a:solidFill>
                  <a:srgbClr val="696969"/>
                </a:solidFill>
                <a:latin typeface="맑은 고딕" panose="020B0503020000020004" pitchFamily="50" charset="-127"/>
              </a:rPr>
              <a:t>since it is a </a:t>
            </a:r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heart disease prediction, </a:t>
            </a:r>
            <a:r>
              <a:rPr lang="en-US" altLang="ko-KR" sz="2400" b="1" spc="-150" dirty="0">
                <a:solidFill>
                  <a:srgbClr val="696969"/>
                </a:solidFill>
                <a:latin typeface="맑은 고딕" panose="020B0503020000020004" pitchFamily="50" charset="-127"/>
              </a:rPr>
              <a:t>even a slight error can be </a:t>
            </a:r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dangerous to one's life</a:t>
            </a:r>
            <a:r>
              <a:rPr lang="en-US" altLang="ko-KR" sz="2400" b="1" spc="-150" dirty="0">
                <a:solidFill>
                  <a:srgbClr val="696969"/>
                </a:solidFill>
                <a:latin typeface="맑은 고딕" panose="020B0503020000020004" pitchFamily="50" charset="-127"/>
              </a:rPr>
              <a:t>, so it needs to be </a:t>
            </a:r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more accurate than this.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A3503B-7D72-476F-B954-2C2EC4D5EC1F}"/>
              </a:ext>
            </a:extLst>
          </p:cNvPr>
          <p:cNvSpPr txBox="1"/>
          <p:nvPr/>
        </p:nvSpPr>
        <p:spPr>
          <a:xfrm>
            <a:off x="933901" y="437391"/>
            <a:ext cx="6910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</a:rPr>
              <a:t>Conclusion</a:t>
            </a:r>
            <a:endParaRPr lang="ko-KR" altLang="en-US" sz="32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146BA3-7C99-4DE3-9B0B-A0C971875F7D}"/>
              </a:ext>
            </a:extLst>
          </p:cNvPr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335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6828" y="148087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0863271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173FAAC2-7664-4B05-8268-C3A800B4DF9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770979-8FEC-4C12-810B-771014EF3895}"/>
              </a:ext>
            </a:extLst>
          </p:cNvPr>
          <p:cNvSpPr txBox="1"/>
          <p:nvPr/>
        </p:nvSpPr>
        <p:spPr>
          <a:xfrm>
            <a:off x="3876809" y="2921168"/>
            <a:ext cx="3685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rgbClr val="00002F"/>
                </a:solidFill>
                <a:latin typeface="+mn-ea"/>
              </a:rPr>
              <a:t>Thank you</a:t>
            </a:r>
            <a:endParaRPr lang="ko-KR" altLang="en-US" sz="6000" b="1" spc="-3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8689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45084" y="419912"/>
            <a:ext cx="2230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불, 산, 동물, 물이(가) 표시된 사진&#10;&#10;자동 생성된 설명">
            <a:extLst>
              <a:ext uri="{FF2B5EF4-FFF2-40B4-BE49-F238E27FC236}">
                <a16:creationId xmlns:a16="http://schemas.microsoft.com/office/drawing/2014/main" id="{1CCBDC38-58D0-45D2-A789-85CF2DEFB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106" y="1404797"/>
            <a:ext cx="6511787" cy="32558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A36A82-C7F3-4068-ADEB-0E8B38A7F637}"/>
              </a:ext>
            </a:extLst>
          </p:cNvPr>
          <p:cNvSpPr txBox="1"/>
          <p:nvPr/>
        </p:nvSpPr>
        <p:spPr>
          <a:xfrm>
            <a:off x="3736827" y="4968012"/>
            <a:ext cx="4718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Heart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Disease Prediction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EE3F60-2263-498E-A9F9-C2074C0C6508}"/>
              </a:ext>
            </a:extLst>
          </p:cNvPr>
          <p:cNvSpPr txBox="1"/>
          <p:nvPr/>
        </p:nvSpPr>
        <p:spPr>
          <a:xfrm>
            <a:off x="6896683" y="6596390"/>
            <a:ext cx="43893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source : http://koreahim.co.kr/ultrasonic/ultrasonic07.html 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7FBB2848-B2F1-47BF-B76B-578FB352FD8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B1E5A5-043D-48F9-90B9-DBE67679C6D7}"/>
              </a:ext>
            </a:extLst>
          </p:cNvPr>
          <p:cNvSpPr txBox="1"/>
          <p:nvPr/>
        </p:nvSpPr>
        <p:spPr>
          <a:xfrm>
            <a:off x="3084321" y="5716188"/>
            <a:ext cx="6596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 check heart's health and predict disease </a:t>
            </a:r>
            <a:r>
              <a:rPr lang="en-US" altLang="ko-KR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 advance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8B820DD-B6A5-4E45-A852-D67EB21A4D20}"/>
              </a:ext>
            </a:extLst>
          </p:cNvPr>
          <p:cNvSpPr/>
          <p:nvPr/>
        </p:nvSpPr>
        <p:spPr>
          <a:xfrm>
            <a:off x="2251710" y="5716188"/>
            <a:ext cx="734517" cy="400111"/>
          </a:xfrm>
          <a:prstGeom prst="rightArrow">
            <a:avLst/>
          </a:prstGeom>
          <a:solidFill>
            <a:srgbClr val="4C8084"/>
          </a:solidFill>
          <a:ln>
            <a:solidFill>
              <a:srgbClr val="4C80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40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C8084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1023942" y="2921168"/>
              <a:ext cx="1014412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rgbClr val="4C808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Data curation &amp; inspection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3604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2364" y="419912"/>
            <a:ext cx="2456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curation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EE3F60-2263-498E-A9F9-C2074C0C6508}"/>
              </a:ext>
            </a:extLst>
          </p:cNvPr>
          <p:cNvSpPr txBox="1"/>
          <p:nvPr/>
        </p:nvSpPr>
        <p:spPr>
          <a:xfrm>
            <a:off x="5497525" y="6582254"/>
            <a:ext cx="5666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https://www.kaggle.com/naveengowda16/logistic-regression-heart-disease-prediction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7FBB2848-B2F1-47BF-B76B-578FB352FD8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0F6880-92A8-4120-899B-3D6967DFF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641" y="2552318"/>
            <a:ext cx="9026251" cy="20853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2686D8-869B-49E1-9A97-FABBB75C43A3}"/>
              </a:ext>
            </a:extLst>
          </p:cNvPr>
          <p:cNvSpPr txBox="1"/>
          <p:nvPr/>
        </p:nvSpPr>
        <p:spPr>
          <a:xfrm>
            <a:off x="1404641" y="1947850"/>
            <a:ext cx="4691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Get data from Kaggle: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575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1E519F-BDFC-4842-9A33-0B4920E79F3D}"/>
              </a:ext>
            </a:extLst>
          </p:cNvPr>
          <p:cNvGrpSpPr/>
          <p:nvPr/>
        </p:nvGrpSpPr>
        <p:grpSpPr>
          <a:xfrm>
            <a:off x="1005548" y="1529848"/>
            <a:ext cx="8375472" cy="3400829"/>
            <a:chOff x="1179443" y="1881809"/>
            <a:chExt cx="8375472" cy="340082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150185-2415-4313-BBA1-BEAE8783517A}"/>
                </a:ext>
              </a:extLst>
            </p:cNvPr>
            <p:cNvSpPr txBox="1"/>
            <p:nvPr/>
          </p:nvSpPr>
          <p:spPr>
            <a:xfrm>
              <a:off x="1179443" y="1881809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2E4E50"/>
                  </a:solidFill>
                  <a:latin typeface="맑은 고딕" panose="020B0503020000020004" pitchFamily="50" charset="-127"/>
                </a:rPr>
                <a:t>▶ </a:t>
              </a:r>
              <a:r>
                <a:rPr lang="en-US" altLang="ko-KR" sz="2400" b="1" dirty="0">
                  <a:solidFill>
                    <a:srgbClr val="2E4E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Size</a:t>
              </a:r>
              <a:endParaRPr lang="ko-KR" altLang="en-US" sz="2400" b="1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549DE00-3AAA-45C2-B356-2C82646B3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78"/>
            <a:stretch/>
          </p:blipFill>
          <p:spPr>
            <a:xfrm>
              <a:off x="1603451" y="2486277"/>
              <a:ext cx="2527554" cy="821054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53BB1E-D473-407D-A0CB-26C6172A522E}"/>
                </a:ext>
              </a:extLst>
            </p:cNvPr>
            <p:cNvSpPr txBox="1"/>
            <p:nvPr/>
          </p:nvSpPr>
          <p:spPr>
            <a:xfrm>
              <a:off x="1179443" y="3592381"/>
              <a:ext cx="3313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150" dirty="0">
                  <a:solidFill>
                    <a:srgbClr val="2E4E50"/>
                  </a:solidFill>
                  <a:latin typeface="맑은 고딕" panose="020B0503020000020004" pitchFamily="50" charset="-127"/>
                </a:rPr>
                <a:t>▶ </a:t>
              </a:r>
              <a:r>
                <a:rPr lang="en-US" altLang="ko-KR" sz="2400" b="1" dirty="0">
                  <a:solidFill>
                    <a:srgbClr val="2E4E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Category</a:t>
              </a:r>
              <a:endParaRPr lang="ko-KR" altLang="en-US" sz="2400" b="1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FB02B1C-E39E-4B65-9DBA-4F6C84F12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451" y="4321524"/>
              <a:ext cx="7951464" cy="9611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14AA15D-A742-45F0-894A-14726FE40DB1}"/>
              </a:ext>
            </a:extLst>
          </p:cNvPr>
          <p:cNvSpPr txBox="1"/>
          <p:nvPr/>
        </p:nvSpPr>
        <p:spPr>
          <a:xfrm>
            <a:off x="932364" y="419912"/>
            <a:ext cx="2456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curation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695D7A-1F92-4543-A733-74D827FEF718}"/>
              </a:ext>
            </a:extLst>
          </p:cNvPr>
          <p:cNvSpPr/>
          <p:nvPr/>
        </p:nvSpPr>
        <p:spPr>
          <a:xfrm>
            <a:off x="4645555" y="2217157"/>
            <a:ext cx="5832174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→</a:t>
            </a:r>
            <a:r>
              <a:rPr lang="en-US" altLang="ko-KR" sz="2400" spc="-150" dirty="0">
                <a:solidFill>
                  <a:srgbClr val="8DBABD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4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Data Set has </a:t>
            </a:r>
            <a:r>
              <a:rPr lang="en-US" altLang="ko-KR" sz="2400" b="1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4,238 rows </a:t>
            </a:r>
            <a:r>
              <a:rPr lang="en-US" altLang="ko-KR" sz="24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and </a:t>
            </a:r>
            <a:r>
              <a:rPr lang="en-US" altLang="ko-KR" sz="2400" b="1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16 columns</a:t>
            </a:r>
            <a:r>
              <a:rPr lang="en-US" altLang="ko-KR" sz="24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0125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99096-656D-431D-B7BA-194543B92F51}"/>
              </a:ext>
            </a:extLst>
          </p:cNvPr>
          <p:cNvSpPr txBox="1"/>
          <p:nvPr/>
        </p:nvSpPr>
        <p:spPr>
          <a:xfrm>
            <a:off x="1394678" y="1741572"/>
            <a:ext cx="9475211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</a:rPr>
              <a:t>#male - </a:t>
            </a:r>
            <a:r>
              <a:rPr lang="en-US" altLang="ko-KR" dirty="0"/>
              <a:t>Male or female</a:t>
            </a:r>
            <a:endParaRPr lang="en-US" altLang="ko-KR" b="1" dirty="0">
              <a:latin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</a:rPr>
              <a:t>#age - </a:t>
            </a:r>
            <a:r>
              <a:rPr lang="en-US" altLang="ko-KR" dirty="0"/>
              <a:t>Age of the patient</a:t>
            </a:r>
            <a:endParaRPr lang="en-US" altLang="ko-KR" b="1" dirty="0">
              <a:latin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</a:rPr>
              <a:t>#education - </a:t>
            </a:r>
            <a:r>
              <a:rPr lang="en-US" altLang="ko-KR" i="1" dirty="0"/>
              <a:t>No definition found for education.</a:t>
            </a:r>
            <a:r>
              <a:rPr lang="en-US" altLang="ko-KR" b="1" dirty="0">
                <a:latin typeface="맑은 고딕" panose="020B0503020000020004" pitchFamily="50" charset="-127"/>
              </a:rPr>
              <a:t> </a:t>
            </a:r>
          </a:p>
          <a:p>
            <a:r>
              <a:rPr lang="en-US" altLang="ko-KR" b="1" dirty="0">
                <a:latin typeface="맑은 고딕" panose="020B0503020000020004" pitchFamily="50" charset="-127"/>
              </a:rPr>
              <a:t>#</a:t>
            </a:r>
            <a:r>
              <a:rPr lang="en-US" altLang="ko-KR" b="1" dirty="0" err="1">
                <a:latin typeface="맑은 고딕" panose="020B0503020000020004" pitchFamily="50" charset="-127"/>
              </a:rPr>
              <a:t>currentSmoker</a:t>
            </a:r>
            <a:r>
              <a:rPr lang="en-US" altLang="ko-KR" b="1" dirty="0">
                <a:latin typeface="맑은 고딕" panose="020B0503020000020004" pitchFamily="50" charset="-127"/>
              </a:rPr>
              <a:t> - </a:t>
            </a:r>
            <a:r>
              <a:rPr lang="en-US" altLang="ko-KR" dirty="0"/>
              <a:t>Whether the patient is a current smoker </a:t>
            </a:r>
          </a:p>
          <a:p>
            <a:r>
              <a:rPr lang="en-US" altLang="ko-KR" b="1" dirty="0">
                <a:latin typeface="맑은 고딕" panose="020B0503020000020004" pitchFamily="50" charset="-127"/>
              </a:rPr>
              <a:t>#</a:t>
            </a:r>
            <a:r>
              <a:rPr lang="en-US" altLang="ko-KR" b="1" dirty="0" err="1">
                <a:latin typeface="맑은 고딕" panose="020B0503020000020004" pitchFamily="50" charset="-127"/>
              </a:rPr>
              <a:t>cigsPerDay</a:t>
            </a:r>
            <a:r>
              <a:rPr lang="en-US" altLang="ko-KR" b="1" dirty="0">
                <a:latin typeface="맑은 고딕" panose="020B0503020000020004" pitchFamily="50" charset="-127"/>
              </a:rPr>
              <a:t> - </a:t>
            </a:r>
            <a:r>
              <a:rPr lang="en-US" altLang="ko-KR" dirty="0">
                <a:latin typeface="맑은 고딕" panose="020B0503020000020004" pitchFamily="50" charset="-127"/>
              </a:rPr>
              <a:t>T</a:t>
            </a:r>
            <a:r>
              <a:rPr lang="en-US" altLang="ko-KR" dirty="0"/>
              <a:t>he number of cigarettes that the person smoked on average in one day</a:t>
            </a:r>
            <a:r>
              <a:rPr lang="en-US" altLang="ko-KR" b="1" dirty="0">
                <a:latin typeface="맑은 고딕" panose="020B0503020000020004" pitchFamily="50" charset="-127"/>
              </a:rPr>
              <a:t>    </a:t>
            </a:r>
          </a:p>
          <a:p>
            <a:r>
              <a:rPr lang="en-US" altLang="ko-KR" b="1" dirty="0">
                <a:latin typeface="맑은 고딕" panose="020B0503020000020004" pitchFamily="50" charset="-127"/>
              </a:rPr>
              <a:t>#</a:t>
            </a:r>
            <a:r>
              <a:rPr lang="en-US" altLang="ko-KR" b="1" dirty="0" err="1">
                <a:latin typeface="맑은 고딕" panose="020B0503020000020004" pitchFamily="50" charset="-127"/>
              </a:rPr>
              <a:t>BPMeds</a:t>
            </a:r>
            <a:r>
              <a:rPr lang="en-US" altLang="ko-KR" b="1" dirty="0">
                <a:latin typeface="맑은 고딕" panose="020B0503020000020004" pitchFamily="50" charset="-127"/>
              </a:rPr>
              <a:t>  - </a:t>
            </a:r>
            <a:r>
              <a:rPr lang="en-US" altLang="ko-KR" dirty="0"/>
              <a:t>Whether the patient was on blood pressure medication</a:t>
            </a:r>
            <a:endParaRPr lang="en-US" altLang="ko-KR" b="1" dirty="0">
              <a:latin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</a:rPr>
              <a:t>#</a:t>
            </a:r>
            <a:r>
              <a:rPr lang="en-US" altLang="ko-KR" b="1" dirty="0" err="1">
                <a:latin typeface="맑은 고딕" panose="020B0503020000020004" pitchFamily="50" charset="-127"/>
              </a:rPr>
              <a:t>prevalentStroke</a:t>
            </a:r>
            <a:r>
              <a:rPr lang="en-US" altLang="ko-KR" b="1" dirty="0">
                <a:latin typeface="맑은 고딕" panose="020B0503020000020004" pitchFamily="50" charset="-127"/>
              </a:rPr>
              <a:t> - </a:t>
            </a:r>
            <a:r>
              <a:rPr lang="en-US" altLang="ko-KR" dirty="0"/>
              <a:t>Whether the patient had previously had a stroke</a:t>
            </a:r>
            <a:endParaRPr lang="en-US" altLang="ko-KR" b="1" dirty="0">
              <a:latin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</a:rPr>
              <a:t>#</a:t>
            </a:r>
            <a:r>
              <a:rPr lang="en-US" altLang="ko-KR" b="1" dirty="0" err="1">
                <a:latin typeface="맑은 고딕" panose="020B0503020000020004" pitchFamily="50" charset="-127"/>
              </a:rPr>
              <a:t>prevalentHyp</a:t>
            </a:r>
            <a:r>
              <a:rPr lang="en-US" altLang="ko-KR" b="1" dirty="0">
                <a:latin typeface="맑은 고딕" panose="020B0503020000020004" pitchFamily="50" charset="-127"/>
              </a:rPr>
              <a:t> - </a:t>
            </a:r>
            <a:r>
              <a:rPr lang="en-US" altLang="ko-KR" dirty="0"/>
              <a:t>Whether the patient was hypertensive</a:t>
            </a:r>
          </a:p>
          <a:p>
            <a:r>
              <a:rPr lang="en-US" altLang="ko-KR" b="1" dirty="0">
                <a:latin typeface="맑은 고딕" panose="020B0503020000020004" pitchFamily="50" charset="-127"/>
              </a:rPr>
              <a:t>#diabetes - </a:t>
            </a:r>
            <a:r>
              <a:rPr lang="en-US" altLang="ko-KR" dirty="0"/>
              <a:t>Whether the patient had diabetes</a:t>
            </a:r>
          </a:p>
          <a:p>
            <a:r>
              <a:rPr lang="en-US" altLang="ko-KR" b="1" dirty="0">
                <a:latin typeface="맑은 고딕" panose="020B0503020000020004" pitchFamily="50" charset="-127"/>
              </a:rPr>
              <a:t>#</a:t>
            </a:r>
            <a:r>
              <a:rPr lang="en-US" altLang="ko-KR" b="1" dirty="0" err="1">
                <a:latin typeface="맑은 고딕" panose="020B0503020000020004" pitchFamily="50" charset="-127"/>
              </a:rPr>
              <a:t>totChol</a:t>
            </a:r>
            <a:r>
              <a:rPr lang="en-US" altLang="ko-KR" b="1" dirty="0">
                <a:latin typeface="맑은 고딕" panose="020B0503020000020004" pitchFamily="50" charset="-127"/>
              </a:rPr>
              <a:t> - </a:t>
            </a:r>
            <a:r>
              <a:rPr lang="en-US" altLang="ko-KR" dirty="0"/>
              <a:t> Total cholesterol level</a:t>
            </a:r>
          </a:p>
          <a:p>
            <a:r>
              <a:rPr lang="en-US" altLang="ko-KR" b="1" dirty="0">
                <a:latin typeface="맑은 고딕" panose="020B0503020000020004" pitchFamily="50" charset="-127"/>
              </a:rPr>
              <a:t>#</a:t>
            </a:r>
            <a:r>
              <a:rPr lang="en-US" altLang="ko-KR" b="1" dirty="0" err="1">
                <a:latin typeface="맑은 고딕" panose="020B0503020000020004" pitchFamily="50" charset="-127"/>
              </a:rPr>
              <a:t>sysBP</a:t>
            </a:r>
            <a:r>
              <a:rPr lang="en-US" altLang="ko-KR" b="1" dirty="0">
                <a:latin typeface="맑은 고딕" panose="020B0503020000020004" pitchFamily="50" charset="-127"/>
              </a:rPr>
              <a:t> - </a:t>
            </a:r>
            <a:r>
              <a:rPr lang="en-US" altLang="ko-KR" dirty="0"/>
              <a:t>Systolic blood pressure</a:t>
            </a:r>
          </a:p>
          <a:p>
            <a:r>
              <a:rPr lang="en-US" altLang="ko-KR" b="1" dirty="0">
                <a:latin typeface="맑은 고딕" panose="020B0503020000020004" pitchFamily="50" charset="-127"/>
              </a:rPr>
              <a:t>#</a:t>
            </a:r>
            <a:r>
              <a:rPr lang="en-US" altLang="ko-KR" b="1" dirty="0" err="1">
                <a:latin typeface="맑은 고딕" panose="020B0503020000020004" pitchFamily="50" charset="-127"/>
              </a:rPr>
              <a:t>diaBP</a:t>
            </a:r>
            <a:r>
              <a:rPr lang="en-US" altLang="ko-KR" b="1" dirty="0">
                <a:latin typeface="맑은 고딕" panose="020B0503020000020004" pitchFamily="50" charset="-127"/>
              </a:rPr>
              <a:t> - </a:t>
            </a:r>
            <a:r>
              <a:rPr lang="en-US" altLang="ko-KR" dirty="0"/>
              <a:t>Diastolic blood pressure</a:t>
            </a:r>
            <a:endParaRPr lang="en-US" altLang="ko-KR" b="1" dirty="0">
              <a:latin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</a:rPr>
              <a:t>#BMI - </a:t>
            </a:r>
            <a:r>
              <a:rPr lang="en-US" altLang="ko-KR" dirty="0"/>
              <a:t>Body Mass Index</a:t>
            </a:r>
            <a:endParaRPr lang="en-US" altLang="ko-KR" b="1" dirty="0">
              <a:latin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</a:rPr>
              <a:t>#</a:t>
            </a:r>
            <a:r>
              <a:rPr lang="en-US" altLang="ko-KR" b="1" dirty="0" err="1">
                <a:latin typeface="맑은 고딕" panose="020B0503020000020004" pitchFamily="50" charset="-127"/>
              </a:rPr>
              <a:t>heartRate</a:t>
            </a:r>
            <a:r>
              <a:rPr lang="en-US" altLang="ko-KR" b="1" dirty="0">
                <a:latin typeface="맑은 고딕" panose="020B0503020000020004" pitchFamily="50" charset="-127"/>
              </a:rPr>
              <a:t> - </a:t>
            </a:r>
            <a:r>
              <a:rPr lang="en-US" altLang="ko-KR" dirty="0"/>
              <a:t>Heart rate</a:t>
            </a:r>
            <a:r>
              <a:rPr lang="en-US" altLang="ko-KR" b="1" dirty="0">
                <a:latin typeface="맑은 고딕" panose="020B0503020000020004" pitchFamily="50" charset="-127"/>
              </a:rPr>
              <a:t>      </a:t>
            </a:r>
          </a:p>
          <a:p>
            <a:r>
              <a:rPr lang="en-US" altLang="ko-KR" b="1" dirty="0">
                <a:latin typeface="맑은 고딕" panose="020B0503020000020004" pitchFamily="50" charset="-127"/>
              </a:rPr>
              <a:t>#glucose -  </a:t>
            </a:r>
            <a:r>
              <a:rPr lang="en-US" altLang="ko-KR" dirty="0">
                <a:latin typeface="맑은 고딕" panose="020B0503020000020004" pitchFamily="50" charset="-127"/>
              </a:rPr>
              <a:t>Glucose levels      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#</a:t>
            </a:r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TenYearCHD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</a:rPr>
              <a:t>-</a:t>
            </a:r>
            <a:r>
              <a:rPr lang="en-US" altLang="ko-KR" dirty="0"/>
              <a:t>  Predict variable(1 = Yes; 0 = No)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81AF210B-0A2D-4F7A-81A1-BB595487B767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5F1679-D228-4C42-A48C-45F8A1F43F3A}"/>
              </a:ext>
            </a:extLst>
          </p:cNvPr>
          <p:cNvSpPr txBox="1"/>
          <p:nvPr/>
        </p:nvSpPr>
        <p:spPr>
          <a:xfrm>
            <a:off x="932364" y="419912"/>
            <a:ext cx="2456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curation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58DFAB-FBCD-4221-AD8F-B7AFE3E6F356}"/>
              </a:ext>
            </a:extLst>
          </p:cNvPr>
          <p:cNvSpPr txBox="1"/>
          <p:nvPr/>
        </p:nvSpPr>
        <p:spPr>
          <a:xfrm>
            <a:off x="932364" y="1239283"/>
            <a:ext cx="5617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</a:rPr>
              <a:t>Detail Information of Columns 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D8DEB8-C424-4630-AC6E-F840DD422ED8}"/>
              </a:ext>
            </a:extLst>
          </p:cNvPr>
          <p:cNvSpPr/>
          <p:nvPr/>
        </p:nvSpPr>
        <p:spPr>
          <a:xfrm flipV="1">
            <a:off x="1451828" y="2472227"/>
            <a:ext cx="5257582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1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E68FB1-3FD6-4F39-B2BC-8A8EB8B3F33C}"/>
              </a:ext>
            </a:extLst>
          </p:cNvPr>
          <p:cNvSpPr txBox="1"/>
          <p:nvPr/>
        </p:nvSpPr>
        <p:spPr>
          <a:xfrm>
            <a:off x="1026522" y="2164437"/>
            <a:ext cx="280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Missing Value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696132-16ED-41E2-AA25-BF0202158802}"/>
              </a:ext>
            </a:extLst>
          </p:cNvPr>
          <p:cNvSpPr txBox="1"/>
          <p:nvPr/>
        </p:nvSpPr>
        <p:spPr>
          <a:xfrm>
            <a:off x="933903" y="419363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inspection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4025910-FDE4-4F6D-9849-CA96A8FD83E3}"/>
              </a:ext>
            </a:extLst>
          </p:cNvPr>
          <p:cNvGrpSpPr/>
          <p:nvPr/>
        </p:nvGrpSpPr>
        <p:grpSpPr>
          <a:xfrm>
            <a:off x="4846617" y="3889027"/>
            <a:ext cx="1611277" cy="1104090"/>
            <a:chOff x="5793723" y="3494797"/>
            <a:chExt cx="1611277" cy="110409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96D81D-1A02-45FE-9443-A2B76F462EDE}"/>
                </a:ext>
              </a:extLst>
            </p:cNvPr>
            <p:cNvSpPr txBox="1"/>
            <p:nvPr/>
          </p:nvSpPr>
          <p:spPr>
            <a:xfrm>
              <a:off x="5793723" y="3737113"/>
              <a:ext cx="161127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dirty="0"/>
            </a:p>
            <a:p>
              <a:pPr algn="ctr"/>
              <a:r>
                <a:rPr lang="en-US" altLang="ko-KR" b="1" dirty="0">
                  <a:solidFill>
                    <a:srgbClr val="4C8084"/>
                  </a:solidFill>
                </a:rPr>
                <a:t>Ratio</a:t>
              </a:r>
              <a:r>
                <a:rPr lang="en-US" altLang="ko-KR" dirty="0">
                  <a:solidFill>
                    <a:srgbClr val="4C8084"/>
                  </a:solidFill>
                </a:rPr>
                <a:t> </a:t>
              </a:r>
            </a:p>
            <a:p>
              <a:pPr algn="ctr"/>
              <a:r>
                <a:rPr lang="en-US" altLang="ko-KR" sz="1400" dirty="0">
                  <a:solidFill>
                    <a:srgbClr val="4C8084"/>
                  </a:solidFill>
                </a:rPr>
                <a:t>(unit : %)</a:t>
              </a:r>
              <a:endParaRPr lang="ko-KR" altLang="en-US" dirty="0">
                <a:solidFill>
                  <a:srgbClr val="4C8084"/>
                </a:solidFill>
              </a:endParaRP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6858E6DE-F965-4640-A7B0-19D8C0207E41}"/>
                </a:ext>
              </a:extLst>
            </p:cNvPr>
            <p:cNvSpPr/>
            <p:nvPr/>
          </p:nvSpPr>
          <p:spPr>
            <a:xfrm>
              <a:off x="6110157" y="3494797"/>
              <a:ext cx="978408" cy="484632"/>
            </a:xfrm>
            <a:prstGeom prst="rightArrow">
              <a:avLst/>
            </a:prstGeom>
            <a:solidFill>
              <a:srgbClr val="4C8084"/>
            </a:solidFill>
            <a:ln>
              <a:solidFill>
                <a:srgbClr val="4C80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433DECF-F1F0-4C70-A6D9-AB50BF233DA0}"/>
              </a:ext>
            </a:extLst>
          </p:cNvPr>
          <p:cNvPicPr/>
          <p:nvPr/>
        </p:nvPicPr>
        <p:blipFill rotWithShape="1">
          <a:blip r:embed="rId3"/>
          <a:srcRect l="54177" t="18122" r="33335" b="55038"/>
          <a:stretch/>
        </p:blipFill>
        <p:spPr bwMode="auto">
          <a:xfrm>
            <a:off x="1564686" y="2696501"/>
            <a:ext cx="2764093" cy="348914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A424763-EDF5-4C13-A82B-A6B84138D114}"/>
              </a:ext>
            </a:extLst>
          </p:cNvPr>
          <p:cNvPicPr/>
          <p:nvPr/>
        </p:nvPicPr>
        <p:blipFill rotWithShape="1">
          <a:blip r:embed="rId3"/>
          <a:srcRect l="54177" t="44662" r="31156" b="28198"/>
          <a:stretch/>
        </p:blipFill>
        <p:spPr bwMode="auto">
          <a:xfrm>
            <a:off x="6975731" y="2696501"/>
            <a:ext cx="2764093" cy="348914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5AC80E-DEB9-485B-90E1-B826D20E1A94}"/>
              </a:ext>
            </a:extLst>
          </p:cNvPr>
          <p:cNvPicPr/>
          <p:nvPr/>
        </p:nvPicPr>
        <p:blipFill rotWithShape="1">
          <a:blip r:embed="rId3"/>
          <a:srcRect l="54177" t="14972" r="40066" b="81883"/>
          <a:stretch/>
        </p:blipFill>
        <p:spPr bwMode="auto">
          <a:xfrm>
            <a:off x="1564686" y="1650264"/>
            <a:ext cx="1301740" cy="40011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49275A-44EF-4D32-A2BD-A43A9DBA93BC}"/>
              </a:ext>
            </a:extLst>
          </p:cNvPr>
          <p:cNvSpPr txBox="1"/>
          <p:nvPr/>
        </p:nvSpPr>
        <p:spPr>
          <a:xfrm>
            <a:off x="1052922" y="11738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2400" b="1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size</a:t>
            </a:r>
            <a:endParaRPr lang="ko-KR" altLang="en-US" sz="2400" b="1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2AC17D-5101-458D-BCF0-78469E1A98E9}"/>
              </a:ext>
            </a:extLst>
          </p:cNvPr>
          <p:cNvSpPr/>
          <p:nvPr/>
        </p:nvSpPr>
        <p:spPr>
          <a:xfrm>
            <a:off x="3225372" y="1429791"/>
            <a:ext cx="5832174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→</a:t>
            </a:r>
            <a:r>
              <a:rPr lang="en-US" altLang="ko-KR" sz="2400" spc="-150" dirty="0">
                <a:solidFill>
                  <a:srgbClr val="8DBABD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4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Data Set has </a:t>
            </a:r>
            <a:r>
              <a:rPr lang="en-US" altLang="ko-KR" sz="2400" b="1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4,238 rows </a:t>
            </a:r>
            <a:r>
              <a:rPr lang="en-US" altLang="ko-KR" sz="24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and </a:t>
            </a:r>
            <a:r>
              <a:rPr lang="en-US" altLang="ko-KR" sz="2400" b="1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15 columns</a:t>
            </a:r>
            <a:r>
              <a:rPr lang="en-US" altLang="ko-KR" sz="24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419374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1265</Words>
  <Application>Microsoft Office PowerPoint</Application>
  <PresentationFormat>와이드스크린</PresentationFormat>
  <Paragraphs>226</Paragraphs>
  <Slides>36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김 주현</cp:lastModifiedBy>
  <cp:revision>64</cp:revision>
  <dcterms:created xsi:type="dcterms:W3CDTF">2017-05-29T09:12:16Z</dcterms:created>
  <dcterms:modified xsi:type="dcterms:W3CDTF">2020-06-28T18:36:11Z</dcterms:modified>
</cp:coreProperties>
</file>